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0"/>
  </p:notesMasterIdLst>
  <p:sldIdLst>
    <p:sldId id="256" r:id="rId2"/>
    <p:sldId id="279" r:id="rId3"/>
    <p:sldId id="258" r:id="rId4"/>
    <p:sldId id="271" r:id="rId5"/>
    <p:sldId id="275" r:id="rId6"/>
    <p:sldId id="260" r:id="rId7"/>
    <p:sldId id="278" r:id="rId8"/>
    <p:sldId id="274" r:id="rId9"/>
    <p:sldId id="262" r:id="rId10"/>
    <p:sldId id="263" r:id="rId11"/>
    <p:sldId id="265" r:id="rId12"/>
    <p:sldId id="264" r:id="rId13"/>
    <p:sldId id="266" r:id="rId14"/>
    <p:sldId id="259" r:id="rId15"/>
    <p:sldId id="276" r:id="rId16"/>
    <p:sldId id="267" r:id="rId17"/>
    <p:sldId id="268" r:id="rId18"/>
    <p:sldId id="280" r:id="rId1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1"/>
    <p:restoredTop sz="64698" autoAdjust="0"/>
  </p:normalViewPr>
  <p:slideViewPr>
    <p:cSldViewPr snapToGrid="0" snapToObjects="1">
      <p:cViewPr varScale="1">
        <p:scale>
          <a:sx n="106" d="100"/>
          <a:sy n="106" d="100"/>
        </p:scale>
        <p:origin x="1664"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E613DC8B-27B0-2042-A817-5018DDCDE394}" type="datetimeFigureOut">
              <a:rPr lang="en-US"/>
              <a:pPr>
                <a:defRPr/>
              </a:pPr>
              <a:t>3/15/19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446C12FC-51CF-BF47-9AA8-CAA54A99FD67}" type="slidenum">
              <a:rPr lang="en-US"/>
              <a:pPr>
                <a:defRPr/>
              </a:pPr>
              <a:t>‹#›</a:t>
            </a:fld>
            <a:endParaRPr lang="en-US"/>
          </a:p>
        </p:txBody>
      </p:sp>
    </p:spTree>
    <p:extLst>
      <p:ext uri="{BB962C8B-B14F-4D97-AF65-F5344CB8AC3E}">
        <p14:creationId xmlns:p14="http://schemas.microsoft.com/office/powerpoint/2010/main" val="352117664"/>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gnomad.broadinstitute.org/about" TargetMode="External"/><Relationship Id="rId4" Type="http://schemas.openxmlformats.org/officeDocument/2006/relationships/hyperlink" Target="http://exac.broadinstitute.org/abou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software.broadinstitute.org</a:t>
            </a:r>
            <a:r>
              <a:rPr lang="en-US" dirty="0"/>
              <a:t>/</a:t>
            </a:r>
            <a:r>
              <a:rPr lang="en-US" dirty="0" err="1"/>
              <a:t>gatk</a:t>
            </a:r>
            <a:r>
              <a:rPr lang="en-US" dirty="0"/>
              <a:t>/documentation/</a:t>
            </a:r>
            <a:r>
              <a:rPr lang="en-US" dirty="0" err="1"/>
              <a:t>article.php?id</a:t>
            </a:r>
            <a:r>
              <a:rPr lang="en-US" dirty="0"/>
              <a:t>=6308</a:t>
            </a:r>
          </a:p>
          <a:p>
            <a:endParaRPr lang="en-US" dirty="0"/>
          </a:p>
          <a:p>
            <a:r>
              <a:rPr lang="en-US" dirty="0"/>
              <a:t>Decide</a:t>
            </a:r>
            <a:r>
              <a:rPr lang="en-US" baseline="0" dirty="0"/>
              <a:t> if you want to proceed with this </a:t>
            </a:r>
            <a:r>
              <a:rPr lang="en-US" baseline="0" dirty="0" err="1"/>
              <a:t>callset</a:t>
            </a:r>
            <a:r>
              <a:rPr lang="en-US" baseline="0" dirty="0"/>
              <a:t> or revisit your previous work.</a:t>
            </a:r>
          </a:p>
          <a:p>
            <a:r>
              <a:rPr lang="en-US" baseline="0" dirty="0"/>
              <a:t>----</a:t>
            </a:r>
          </a:p>
          <a:p>
            <a:endParaRPr lang="en-US" baseline="0" dirty="0"/>
          </a:p>
          <a:p>
            <a:r>
              <a:rPr lang="en-US" baseline="0" dirty="0"/>
              <a:t>To this point, you’ve produced a </a:t>
            </a:r>
            <a:r>
              <a:rPr lang="en-US" b="1" baseline="0" dirty="0"/>
              <a:t>variant </a:t>
            </a:r>
            <a:r>
              <a:rPr lang="en-US" b="1" baseline="0" dirty="0" err="1"/>
              <a:t>callset</a:t>
            </a:r>
            <a:r>
              <a:rPr lang="en-US" b="1" baseline="0" dirty="0"/>
              <a:t> </a:t>
            </a:r>
            <a:r>
              <a:rPr lang="en-US" baseline="0" dirty="0"/>
              <a:t>in the form of a </a:t>
            </a:r>
            <a:r>
              <a:rPr lang="en-US" b="1" baseline="0" dirty="0"/>
              <a:t>VCF </a:t>
            </a:r>
            <a:r>
              <a:rPr lang="en-US" baseline="0" dirty="0"/>
              <a:t>file. Question: </a:t>
            </a:r>
            <a:r>
              <a:rPr lang="en-US" b="1" baseline="0" dirty="0"/>
              <a:t>Ready</a:t>
            </a:r>
            <a:r>
              <a:rPr lang="en-US" baseline="0" dirty="0"/>
              <a:t> for analyses</a:t>
            </a:r>
            <a:r>
              <a:rPr lang="en-US" b="1" baseline="0" dirty="0"/>
              <a:t>?</a:t>
            </a:r>
            <a:r>
              <a:rPr lang="en-US" baseline="0" dirty="0"/>
              <a:t> Run some </a:t>
            </a:r>
            <a:r>
              <a:rPr lang="en-US" b="1" baseline="0" dirty="0"/>
              <a:t>QC</a:t>
            </a:r>
            <a:r>
              <a:rPr lang="en-US" baseline="0" dirty="0"/>
              <a:t> first. </a:t>
            </a:r>
          </a:p>
          <a:p>
            <a:r>
              <a:rPr lang="en-US" baseline="0" dirty="0"/>
              <a:t>Complex problem. If you knew the exact truth of what variants you have in your samples, you wouldn’t be running variant discovery on your data. </a:t>
            </a:r>
          </a:p>
          <a:p>
            <a:pPr marL="0" marR="0" indent="0" algn="l" defTabSz="457200" rtl="0" eaLnBrk="1" fontAlgn="base" latinLnBrk="0" hangingPunct="1">
              <a:lnSpc>
                <a:spcPct val="100000"/>
              </a:lnSpc>
              <a:spcBef>
                <a:spcPct val="30000"/>
              </a:spcBef>
              <a:spcAft>
                <a:spcPct val="0"/>
              </a:spcAft>
              <a:buClrTx/>
              <a:buSzTx/>
              <a:buFontTx/>
              <a:buNone/>
              <a:tabLst/>
              <a:defRPr/>
            </a:pPr>
            <a:r>
              <a:rPr lang="en-US" baseline="0" dirty="0"/>
              <a:t>Needs to be </a:t>
            </a:r>
            <a:r>
              <a:rPr lang="en-US" b="1" baseline="0" dirty="0"/>
              <a:t>similar ENOUGH </a:t>
            </a:r>
            <a:r>
              <a:rPr lang="en-US" baseline="0" dirty="0"/>
              <a:t>to be </a:t>
            </a:r>
            <a:r>
              <a:rPr lang="en-US" b="1" baseline="0" dirty="0"/>
              <a:t>validated</a:t>
            </a:r>
            <a:r>
              <a:rPr lang="en-US" baseline="0" dirty="0"/>
              <a:t> but also </a:t>
            </a:r>
            <a:r>
              <a:rPr lang="en-US" b="1" baseline="0" dirty="0"/>
              <a:t>novel</a:t>
            </a:r>
            <a:r>
              <a:rPr lang="en-US" baseline="0" dirty="0"/>
              <a:t> enough to be </a:t>
            </a:r>
            <a:r>
              <a:rPr lang="en-US" b="1" baseline="0" dirty="0"/>
              <a:t>interesting </a:t>
            </a:r>
          </a:p>
          <a:p>
            <a:endParaRPr lang="en-US" baseline="0" dirty="0"/>
          </a:p>
          <a:p>
            <a:endParaRPr lang="en-US" baseline="0" dirty="0"/>
          </a:p>
          <a:p>
            <a:r>
              <a:rPr lang="en-US" baseline="0" dirty="0"/>
              <a:t>What we’ll be discussing is a method where you compare your variant </a:t>
            </a:r>
            <a:r>
              <a:rPr lang="en-US" baseline="0" dirty="0" err="1"/>
              <a:t>callset</a:t>
            </a:r>
            <a:r>
              <a:rPr lang="en-US" baseline="0" dirty="0"/>
              <a:t> against another set </a:t>
            </a:r>
          </a:p>
          <a:p>
            <a:r>
              <a:rPr lang="en-US" baseline="0" dirty="0"/>
              <a:t>((((that is similar in data, equipment, </a:t>
            </a:r>
            <a:r>
              <a:rPr lang="en-US" baseline="0" dirty="0" err="1"/>
              <a:t>etc</a:t>
            </a:r>
            <a:r>
              <a:rPr lang="en-US" baseline="0" dirty="0"/>
              <a:t>))))</a:t>
            </a:r>
          </a:p>
          <a:p>
            <a:r>
              <a:rPr lang="en-US" baseline="0" dirty="0"/>
              <a:t>called a </a:t>
            </a:r>
            <a:r>
              <a:rPr lang="en-US" b="1" baseline="0" dirty="0"/>
              <a:t>truth set </a:t>
            </a:r>
            <a:r>
              <a:rPr lang="en-US" baseline="0" dirty="0"/>
              <a:t>or </a:t>
            </a:r>
            <a:r>
              <a:rPr lang="en-US" b="1" baseline="0" dirty="0"/>
              <a:t>gold standard</a:t>
            </a:r>
            <a:r>
              <a:rPr lang="en-US" baseline="0" dirty="0"/>
              <a:t>. </a:t>
            </a:r>
          </a:p>
          <a:p>
            <a:endParaRPr lang="en-US" baseline="0" dirty="0"/>
          </a:p>
          <a:p>
            <a:r>
              <a:rPr lang="en-US" baseline="0" dirty="0"/>
              <a:t>-</a:t>
            </a:r>
          </a:p>
        </p:txBody>
      </p:sp>
      <p:sp>
        <p:nvSpPr>
          <p:cNvPr id="4" name="Slide Number Placeholder 3"/>
          <p:cNvSpPr>
            <a:spLocks noGrp="1"/>
          </p:cNvSpPr>
          <p:nvPr>
            <p:ph type="sldNum" sz="quarter" idx="10"/>
          </p:nvPr>
        </p:nvSpPr>
        <p:spPr/>
        <p:txBody>
          <a:bodyPr/>
          <a:lstStyle/>
          <a:p>
            <a:pPr>
              <a:defRPr/>
            </a:pPr>
            <a:fld id="{446C12FC-51CF-BF47-9AA8-CAA54A99FD67}" type="slidenum">
              <a:rPr lang="en-US" smtClean="0"/>
              <a:pPr>
                <a:defRPr/>
              </a:pPr>
              <a:t>1</a:t>
            </a:fld>
            <a:endParaRPr lang="en-US"/>
          </a:p>
        </p:txBody>
      </p:sp>
    </p:spTree>
    <p:extLst>
      <p:ext uri="{BB962C8B-B14F-4D97-AF65-F5344CB8AC3E}">
        <p14:creationId xmlns:p14="http://schemas.microsoft.com/office/powerpoint/2010/main" val="1784766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dirty="0">
                <a:latin typeface="Calibri" charset="0"/>
              </a:rPr>
              <a:t>Table:</a:t>
            </a:r>
          </a:p>
          <a:p>
            <a:pPr marL="171450" indent="-171450">
              <a:spcBef>
                <a:spcPct val="0"/>
              </a:spcBef>
              <a:buFontTx/>
              <a:buChar char="-"/>
            </a:pPr>
            <a:r>
              <a:rPr lang="en-US" dirty="0">
                <a:latin typeface="Calibri" charset="0"/>
              </a:rPr>
              <a:t># of variants for a single sample; </a:t>
            </a:r>
          </a:p>
          <a:p>
            <a:pPr marL="171450" indent="-171450">
              <a:spcBef>
                <a:spcPct val="0"/>
              </a:spcBef>
              <a:buFontTx/>
              <a:buChar char="-"/>
            </a:pPr>
            <a:r>
              <a:rPr lang="en-US" dirty="0">
                <a:latin typeface="Calibri" charset="0"/>
              </a:rPr>
              <a:t>Whole</a:t>
            </a:r>
            <a:r>
              <a:rPr lang="en-US" baseline="0" dirty="0">
                <a:latin typeface="Calibri" charset="0"/>
              </a:rPr>
              <a:t> </a:t>
            </a:r>
            <a:r>
              <a:rPr lang="en-US" b="1" baseline="0" dirty="0">
                <a:latin typeface="Calibri" charset="0"/>
              </a:rPr>
              <a:t>genome</a:t>
            </a:r>
            <a:r>
              <a:rPr lang="en-US" baseline="0" dirty="0">
                <a:latin typeface="Calibri" charset="0"/>
              </a:rPr>
              <a:t> sequencing vs whole </a:t>
            </a:r>
            <a:r>
              <a:rPr lang="en-US" b="1" baseline="0" dirty="0">
                <a:latin typeface="Calibri" charset="0"/>
              </a:rPr>
              <a:t>exome</a:t>
            </a:r>
            <a:r>
              <a:rPr lang="en-US" baseline="0" dirty="0">
                <a:latin typeface="Calibri" charset="0"/>
              </a:rPr>
              <a:t> sequencing</a:t>
            </a:r>
          </a:p>
          <a:p>
            <a:pPr marL="171450" indent="-171450">
              <a:spcBef>
                <a:spcPct val="0"/>
              </a:spcBef>
              <a:buFontTx/>
              <a:buChar char="-"/>
            </a:pPr>
            <a:r>
              <a:rPr lang="en-US" baseline="0" dirty="0">
                <a:latin typeface="Calibri" charset="0"/>
              </a:rPr>
              <a:t>(This is for </a:t>
            </a:r>
            <a:r>
              <a:rPr lang="en-US" b="1" baseline="0" dirty="0">
                <a:latin typeface="Calibri" charset="0"/>
              </a:rPr>
              <a:t>humans</a:t>
            </a:r>
            <a:r>
              <a:rPr lang="en-US" baseline="0" dirty="0">
                <a:latin typeface="Calibri" charset="0"/>
              </a:rPr>
              <a:t>)</a:t>
            </a:r>
          </a:p>
          <a:p>
            <a:pPr marL="171450" indent="-171450">
              <a:spcBef>
                <a:spcPct val="0"/>
              </a:spcBef>
              <a:buFontTx/>
              <a:buChar char="-"/>
            </a:pPr>
            <a:endParaRPr lang="en-US" dirty="0">
              <a:latin typeface="Calibri" charset="0"/>
            </a:endParaRPr>
          </a:p>
          <a:p>
            <a:pPr marL="171450" indent="-171450">
              <a:spcBef>
                <a:spcPct val="0"/>
              </a:spcBef>
              <a:buFontTx/>
              <a:buChar char="-"/>
            </a:pPr>
            <a:r>
              <a:rPr lang="en-US" dirty="0">
                <a:latin typeface="Calibri" charset="0"/>
              </a:rPr>
              <a:t># of variants. </a:t>
            </a:r>
            <a:r>
              <a:rPr lang="en-US" b="1" dirty="0">
                <a:latin typeface="Calibri" charset="0"/>
              </a:rPr>
              <a:t>Sanity check</a:t>
            </a:r>
            <a:r>
              <a:rPr lang="en-US" b="1" baseline="0" dirty="0">
                <a:latin typeface="Calibri" charset="0"/>
              </a:rPr>
              <a:t> </a:t>
            </a:r>
            <a:r>
              <a:rPr lang="en-US" baseline="0" dirty="0">
                <a:latin typeface="Calibri" charset="0"/>
              </a:rPr>
              <a:t>- ball park</a:t>
            </a:r>
          </a:p>
          <a:p>
            <a:pPr marL="171450" indent="-171450">
              <a:spcBef>
                <a:spcPct val="0"/>
              </a:spcBef>
              <a:buFontTx/>
              <a:buChar char="-"/>
            </a:pPr>
            <a:r>
              <a:rPr lang="en-US" dirty="0">
                <a:latin typeface="Calibri" charset="0"/>
              </a:rPr>
              <a:t>more samples in a cohort </a:t>
            </a:r>
            <a:r>
              <a:rPr lang="en-US" baseline="0" dirty="0">
                <a:latin typeface="Calibri" charset="0"/>
              </a:rPr>
              <a:t>=&gt; </a:t>
            </a:r>
            <a:r>
              <a:rPr lang="en-US" dirty="0">
                <a:latin typeface="Calibri" charset="0"/>
              </a:rPr>
              <a:t>overall greater # of variants</a:t>
            </a:r>
          </a:p>
        </p:txBody>
      </p:sp>
      <p:sp>
        <p:nvSpPr>
          <p:cNvPr id="368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B6083744-185D-3546-9689-743A4DD797D4}" type="slidenum">
              <a:rPr lang="en-US" sz="1200"/>
              <a:pPr eaLnBrk="1" hangingPunct="1"/>
              <a:t>10</a:t>
            </a:fld>
            <a:endParaRPr lang="en-US" sz="1200"/>
          </a:p>
        </p:txBody>
      </p:sp>
    </p:spTree>
    <p:extLst>
      <p:ext uri="{BB962C8B-B14F-4D97-AF65-F5344CB8AC3E}">
        <p14:creationId xmlns:p14="http://schemas.microsoft.com/office/powerpoint/2010/main" val="3947051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baseline="0" dirty="0" err="1">
                <a:latin typeface="Calibri" charset="0"/>
              </a:rPr>
              <a:t>Indel</a:t>
            </a:r>
            <a:r>
              <a:rPr lang="en-US" baseline="0" dirty="0">
                <a:latin typeface="Calibri" charset="0"/>
              </a:rPr>
              <a:t> - </a:t>
            </a:r>
            <a:r>
              <a:rPr lang="en-US" sz="1200" dirty="0">
                <a:latin typeface="Calibri" charset="0"/>
              </a:rPr>
              <a:t>Ratio of </a:t>
            </a:r>
            <a:r>
              <a:rPr lang="en-US" sz="1200" b="1" dirty="0">
                <a:latin typeface="Calibri" charset="0"/>
              </a:rPr>
              <a:t>in</a:t>
            </a:r>
            <a:r>
              <a:rPr lang="en-US" sz="1200" dirty="0">
                <a:latin typeface="Calibri" charset="0"/>
              </a:rPr>
              <a:t>sertions to </a:t>
            </a:r>
            <a:r>
              <a:rPr lang="en-US" sz="1200" b="1" dirty="0">
                <a:latin typeface="Calibri" charset="0"/>
              </a:rPr>
              <a:t>del</a:t>
            </a:r>
            <a:r>
              <a:rPr lang="en-US" sz="1200" dirty="0">
                <a:latin typeface="Calibri" charset="0"/>
              </a:rPr>
              <a:t>etions</a:t>
            </a:r>
          </a:p>
          <a:p>
            <a:pPr>
              <a:spcBef>
                <a:spcPct val="0"/>
              </a:spcBef>
            </a:pPr>
            <a:endParaRPr lang="en-US" baseline="0" dirty="0">
              <a:latin typeface="Calibri" charset="0"/>
              <a:sym typeface="Wingdings"/>
            </a:endParaRPr>
          </a:p>
          <a:p>
            <a:pPr>
              <a:spcBef>
                <a:spcPct val="0"/>
              </a:spcBef>
            </a:pPr>
            <a:r>
              <a:rPr lang="en-US" baseline="0" dirty="0">
                <a:latin typeface="Calibri" charset="0"/>
                <a:sym typeface="Wingdings"/>
              </a:rPr>
              <a:t>For </a:t>
            </a:r>
            <a:r>
              <a:rPr lang="en-US" baseline="0" dirty="0" err="1">
                <a:latin typeface="Calibri" charset="0"/>
                <a:sym typeface="Wingdings"/>
              </a:rPr>
              <a:t>Indels</a:t>
            </a:r>
            <a:r>
              <a:rPr lang="en-US" baseline="0" dirty="0">
                <a:latin typeface="Calibri" charset="0"/>
                <a:sym typeface="Wingdings"/>
              </a:rPr>
              <a:t>: </a:t>
            </a:r>
            <a:r>
              <a:rPr lang="en-US" b="1" baseline="0" dirty="0">
                <a:latin typeface="Calibri" charset="0"/>
                <a:sym typeface="Wingdings"/>
              </a:rPr>
              <a:t>Deletions</a:t>
            </a:r>
            <a:r>
              <a:rPr lang="en-US" baseline="0" dirty="0">
                <a:latin typeface="Calibri" charset="0"/>
                <a:sym typeface="Wingdings"/>
              </a:rPr>
              <a:t> are </a:t>
            </a:r>
            <a:r>
              <a:rPr lang="en-US" b="1" baseline="0" dirty="0">
                <a:latin typeface="Calibri" charset="0"/>
                <a:sym typeface="Wingdings"/>
              </a:rPr>
              <a:t>more likely </a:t>
            </a:r>
            <a:r>
              <a:rPr lang="en-US" baseline="0" dirty="0">
                <a:latin typeface="Calibri" charset="0"/>
                <a:sym typeface="Wingdings"/>
              </a:rPr>
              <a:t>to occur </a:t>
            </a:r>
            <a:r>
              <a:rPr lang="en-US" b="0" baseline="0" dirty="0">
                <a:latin typeface="Calibri" charset="0"/>
                <a:sym typeface="Wingdings"/>
              </a:rPr>
              <a:t>than</a:t>
            </a:r>
            <a:r>
              <a:rPr lang="en-US" baseline="0" dirty="0">
                <a:latin typeface="Calibri" charset="0"/>
                <a:sym typeface="Wingdings"/>
              </a:rPr>
              <a:t> </a:t>
            </a:r>
            <a:r>
              <a:rPr lang="en-US" b="1" baseline="0" dirty="0">
                <a:latin typeface="Calibri" charset="0"/>
                <a:sym typeface="Wingdings"/>
              </a:rPr>
              <a:t>insertions</a:t>
            </a:r>
            <a:r>
              <a:rPr lang="en-US" baseline="0" dirty="0">
                <a:latin typeface="Calibri" charset="0"/>
                <a:sym typeface="Wingdings"/>
              </a:rPr>
              <a:t>.</a:t>
            </a:r>
          </a:p>
          <a:p>
            <a:pPr>
              <a:spcBef>
                <a:spcPct val="0"/>
              </a:spcBef>
            </a:pPr>
            <a:endParaRPr lang="en-US" baseline="0" dirty="0">
              <a:latin typeface="Calibri" charset="0"/>
              <a:sym typeface="Wingdings"/>
            </a:endParaRPr>
          </a:p>
          <a:p>
            <a:pPr>
              <a:spcBef>
                <a:spcPct val="0"/>
              </a:spcBef>
            </a:pPr>
            <a:r>
              <a:rPr lang="en-US" baseline="0" dirty="0">
                <a:latin typeface="Calibri" charset="0"/>
                <a:sym typeface="Wingdings"/>
              </a:rPr>
              <a:t>In </a:t>
            </a:r>
            <a:r>
              <a:rPr lang="en-US" b="1" baseline="0" dirty="0">
                <a:latin typeface="Calibri" charset="0"/>
                <a:sym typeface="Wingdings"/>
              </a:rPr>
              <a:t>Common</a:t>
            </a:r>
            <a:r>
              <a:rPr lang="en-US" baseline="0" dirty="0">
                <a:latin typeface="Calibri" charset="0"/>
                <a:sym typeface="Wingdings"/>
              </a:rPr>
              <a:t> variants, expect </a:t>
            </a:r>
            <a:r>
              <a:rPr lang="en-US" baseline="0" dirty="0" err="1">
                <a:latin typeface="Calibri" charset="0"/>
                <a:sym typeface="Wingdings"/>
              </a:rPr>
              <a:t>indel</a:t>
            </a:r>
            <a:r>
              <a:rPr lang="en-US" baseline="0" dirty="0">
                <a:latin typeface="Calibri" charset="0"/>
                <a:sym typeface="Wingdings"/>
              </a:rPr>
              <a:t> ratio to be ~1. </a:t>
            </a:r>
          </a:p>
          <a:p>
            <a:pPr>
              <a:spcBef>
                <a:spcPct val="0"/>
              </a:spcBef>
            </a:pPr>
            <a:endParaRPr lang="en-US" baseline="0" dirty="0">
              <a:latin typeface="Calibri" charset="0"/>
              <a:sym typeface="Wingdings"/>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aseline="0" dirty="0">
                <a:latin typeface="Calibri" charset="0"/>
                <a:sym typeface="Wingdings"/>
              </a:rPr>
              <a:t>in </a:t>
            </a:r>
            <a:r>
              <a:rPr lang="en-US" b="1" baseline="0" dirty="0">
                <a:latin typeface="Calibri" charset="0"/>
                <a:sym typeface="Wingdings"/>
              </a:rPr>
              <a:t>rare variations, deletions</a:t>
            </a:r>
            <a:r>
              <a:rPr lang="en-US" baseline="0" dirty="0">
                <a:latin typeface="Calibri" charset="0"/>
                <a:sym typeface="Wingdings"/>
              </a:rPr>
              <a:t> are more </a:t>
            </a:r>
            <a:r>
              <a:rPr lang="en-US" b="1" baseline="0" dirty="0">
                <a:latin typeface="Calibri" charset="0"/>
                <a:sym typeface="Wingdings"/>
              </a:rPr>
              <a:t>prevalent </a:t>
            </a:r>
          </a:p>
          <a:p>
            <a:pPr marL="0" marR="0" indent="0" algn="l" defTabSz="457200" rtl="0" eaLnBrk="1" fontAlgn="base" latinLnBrk="0" hangingPunct="1">
              <a:lnSpc>
                <a:spcPct val="100000"/>
              </a:lnSpc>
              <a:spcBef>
                <a:spcPct val="0"/>
              </a:spcBef>
              <a:spcAft>
                <a:spcPct val="0"/>
              </a:spcAft>
              <a:buClrTx/>
              <a:buSzTx/>
              <a:buFontTx/>
              <a:buNone/>
              <a:tabLst/>
              <a:defRPr/>
            </a:pPr>
            <a:r>
              <a:rPr lang="en-US" baseline="0" dirty="0">
                <a:latin typeface="Calibri" charset="0"/>
                <a:sym typeface="Wingdings"/>
              </a:rPr>
              <a:t>- Hasn’t had </a:t>
            </a:r>
            <a:r>
              <a:rPr lang="en-US" b="1" baseline="0" dirty="0">
                <a:latin typeface="Calibri" charset="0"/>
                <a:sym typeface="Wingdings"/>
              </a:rPr>
              <a:t>time</a:t>
            </a:r>
            <a:r>
              <a:rPr lang="en-US" baseline="0" dirty="0">
                <a:latin typeface="Calibri" charset="0"/>
                <a:sym typeface="Wingdings"/>
              </a:rPr>
              <a:t> to undergo </a:t>
            </a:r>
            <a:r>
              <a:rPr lang="en-US" b="1" baseline="0" dirty="0">
                <a:latin typeface="Calibri" charset="0"/>
                <a:sym typeface="Wingdings"/>
              </a:rPr>
              <a:t>selective pressure </a:t>
            </a:r>
          </a:p>
          <a:p>
            <a:pPr>
              <a:spcBef>
                <a:spcPct val="0"/>
              </a:spcBef>
            </a:pPr>
            <a:endParaRPr lang="en-US" baseline="0" dirty="0">
              <a:latin typeface="Calibri" charset="0"/>
              <a:sym typeface="Wingdings"/>
            </a:endParaRPr>
          </a:p>
          <a:p>
            <a:pPr>
              <a:spcBef>
                <a:spcPct val="0"/>
              </a:spcBef>
            </a:pPr>
            <a:r>
              <a:rPr lang="en-US" baseline="0" dirty="0">
                <a:latin typeface="Calibri" charset="0"/>
                <a:sym typeface="Wingdings"/>
              </a:rPr>
              <a:t>-----</a:t>
            </a:r>
          </a:p>
          <a:p>
            <a:pPr>
              <a:spcBef>
                <a:spcPct val="0"/>
              </a:spcBef>
            </a:pPr>
            <a:r>
              <a:rPr lang="en-US" baseline="0" dirty="0">
                <a:latin typeface="Calibri" charset="0"/>
              </a:rPr>
              <a:t>Common variant </a:t>
            </a:r>
            <a:r>
              <a:rPr lang="en-US" baseline="0" dirty="0">
                <a:latin typeface="Calibri" charset="0"/>
                <a:sym typeface="Wingdings"/>
              </a:rPr>
              <a:t> older (it has propagated) and not under selective pressure</a:t>
            </a:r>
          </a:p>
          <a:p>
            <a:pPr>
              <a:spcBef>
                <a:spcPct val="0"/>
              </a:spcBef>
            </a:pPr>
            <a:r>
              <a:rPr lang="en-US" baseline="0" dirty="0">
                <a:latin typeface="Calibri" charset="0"/>
                <a:sym typeface="Wingdings"/>
              </a:rPr>
              <a:t>Rare -&gt;</a:t>
            </a:r>
          </a:p>
          <a:p>
            <a:pPr>
              <a:spcBef>
                <a:spcPct val="0"/>
              </a:spcBef>
            </a:pPr>
            <a:endParaRPr lang="en-US" baseline="0" dirty="0">
              <a:latin typeface="Calibri" charset="0"/>
              <a:sym typeface="Wingdings"/>
            </a:endParaRPr>
          </a:p>
          <a:p>
            <a:pPr>
              <a:spcBef>
                <a:spcPct val="0"/>
              </a:spcBef>
            </a:pPr>
            <a:r>
              <a:rPr lang="en-US" baseline="0" dirty="0">
                <a:latin typeface="Calibri" charset="0"/>
                <a:sym typeface="Wingdings"/>
              </a:rPr>
              <a:t>The reference has all common variations !</a:t>
            </a:r>
          </a:p>
          <a:p>
            <a:pPr>
              <a:spcBef>
                <a:spcPct val="0"/>
              </a:spcBef>
            </a:pPr>
            <a:endParaRPr lang="en-US" baseline="0" dirty="0">
              <a:latin typeface="Calibri" charset="0"/>
              <a:sym typeface="Wingdings"/>
            </a:endParaRPr>
          </a:p>
          <a:p>
            <a:pPr>
              <a:spcBef>
                <a:spcPct val="0"/>
              </a:spcBef>
            </a:pPr>
            <a:r>
              <a:rPr lang="en-US" baseline="0" dirty="0">
                <a:latin typeface="Calibri" charset="0"/>
                <a:sym typeface="Wingdings"/>
              </a:rPr>
              <a:t>Additional info:</a:t>
            </a:r>
          </a:p>
          <a:p>
            <a:pPr>
              <a:spcBef>
                <a:spcPct val="0"/>
              </a:spcBef>
            </a:pPr>
            <a:r>
              <a:rPr lang="en-US" baseline="0" dirty="0">
                <a:latin typeface="Calibri" charset="0"/>
                <a:sym typeface="Wingdings"/>
              </a:rPr>
              <a:t>Deletions are more prevalent in rare variations (easier for it to occur than an insertion) and </a:t>
            </a:r>
          </a:p>
          <a:p>
            <a:pPr>
              <a:spcBef>
                <a:spcPct val="0"/>
              </a:spcBef>
            </a:pPr>
            <a:r>
              <a:rPr lang="en-US" baseline="0" dirty="0">
                <a:latin typeface="Calibri" charset="0"/>
                <a:sym typeface="Wingdings"/>
              </a:rPr>
              <a:t>Hasn’t had time to undergo selective pressure -- or else our DNA will shrink</a:t>
            </a:r>
          </a:p>
          <a:p>
            <a:pPr>
              <a:spcBef>
                <a:spcPct val="0"/>
              </a:spcBef>
            </a:pPr>
            <a:endParaRPr lang="en-US" baseline="0" dirty="0">
              <a:latin typeface="Calibri" charset="0"/>
              <a:sym typeface="Wingdings"/>
            </a:endParaRPr>
          </a:p>
          <a:p>
            <a:pPr>
              <a:spcBef>
                <a:spcPct val="0"/>
              </a:spcBef>
            </a:pPr>
            <a:endParaRPr lang="en-US" baseline="0" dirty="0">
              <a:latin typeface="Calibri" charset="0"/>
              <a:sym typeface="Wingdings"/>
            </a:endParaRPr>
          </a:p>
          <a:p>
            <a:pPr>
              <a:spcBef>
                <a:spcPct val="0"/>
              </a:spcBef>
            </a:pPr>
            <a:endParaRPr lang="en-US" baseline="0" dirty="0">
              <a:latin typeface="Calibri" charset="0"/>
              <a:sym typeface="Wingdings"/>
            </a:endParaRPr>
          </a:p>
          <a:p>
            <a:pPr>
              <a:spcBef>
                <a:spcPct val="0"/>
              </a:spcBef>
            </a:pPr>
            <a:r>
              <a:rPr lang="en-US" baseline="0" dirty="0">
                <a:latin typeface="Calibri" charset="0"/>
                <a:sym typeface="Wingdings"/>
              </a:rPr>
              <a:t>--------------------------</a:t>
            </a:r>
          </a:p>
          <a:p>
            <a:pPr marL="0" marR="0" indent="0" algn="l" defTabSz="457200" rtl="0" eaLnBrk="1" fontAlgn="base" latinLnBrk="0" hangingPunct="1">
              <a:lnSpc>
                <a:spcPct val="100000"/>
              </a:lnSpc>
              <a:spcBef>
                <a:spcPct val="0"/>
              </a:spcBef>
              <a:spcAft>
                <a:spcPct val="0"/>
              </a:spcAft>
              <a:buClrTx/>
              <a:buSzTx/>
              <a:buFontTx/>
              <a:buNone/>
              <a:tabLst/>
              <a:defRPr/>
            </a:pPr>
            <a:r>
              <a:rPr lang="en-US" dirty="0">
                <a:latin typeface="Calibri" charset="0"/>
              </a:rPr>
              <a:t>///Should we figure</a:t>
            </a:r>
            <a:r>
              <a:rPr lang="en-US" baseline="0" dirty="0">
                <a:latin typeface="Calibri" charset="0"/>
              </a:rPr>
              <a:t> out how why common and rare variant association studies result in different </a:t>
            </a:r>
            <a:r>
              <a:rPr lang="en-US" baseline="0" dirty="0" err="1">
                <a:latin typeface="Calibri" charset="0"/>
              </a:rPr>
              <a:t>indel</a:t>
            </a:r>
            <a:r>
              <a:rPr lang="en-US" baseline="0" dirty="0">
                <a:latin typeface="Calibri" charset="0"/>
              </a:rPr>
              <a:t> ratios? Seems like that’d probably be a question asked at the talk, but I don’t know the answer.</a:t>
            </a: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73FA3156-1919-E94F-929D-D40A1678EEFD}" type="slidenum">
              <a:rPr lang="en-US" sz="1200"/>
              <a:pPr eaLnBrk="1" hangingPunct="1"/>
              <a:t>11</a:t>
            </a:fld>
            <a:endParaRPr lang="en-US" sz="1200"/>
          </a:p>
        </p:txBody>
      </p:sp>
    </p:spTree>
    <p:extLst>
      <p:ext uri="{BB962C8B-B14F-4D97-AF65-F5344CB8AC3E}">
        <p14:creationId xmlns:p14="http://schemas.microsoft.com/office/powerpoint/2010/main" val="491256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Ratio of </a:t>
            </a:r>
            <a:r>
              <a:rPr lang="en-US" baseline="0" dirty="0" err="1"/>
              <a:t>TiTv</a:t>
            </a:r>
            <a:r>
              <a:rPr lang="en-US" baseline="0" dirty="0"/>
              <a:t>:</a:t>
            </a:r>
          </a:p>
          <a:p>
            <a:r>
              <a:rPr lang="en-US" baseline="0" dirty="0"/>
              <a:t>Transition (C and T ; A and G)</a:t>
            </a:r>
          </a:p>
          <a:p>
            <a:r>
              <a:rPr lang="en-US" baseline="0" dirty="0" err="1"/>
              <a:t>Transversion</a:t>
            </a:r>
            <a:r>
              <a:rPr lang="en-US" baseline="0" dirty="0"/>
              <a:t> (other possible SNPs)</a:t>
            </a:r>
          </a:p>
          <a:p>
            <a:endParaRPr lang="en-US" baseline="0" dirty="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a:t>Very commonly used because low </a:t>
            </a:r>
            <a:r>
              <a:rPr lang="en-US" dirty="0" err="1"/>
              <a:t>TiTv</a:t>
            </a:r>
            <a:r>
              <a:rPr lang="en-US" baseline="0" dirty="0"/>
              <a:t> ratio clearly indicates a crappy </a:t>
            </a:r>
            <a:r>
              <a:rPr lang="en-US" baseline="0" dirty="0" err="1"/>
              <a:t>callset</a:t>
            </a:r>
            <a:r>
              <a:rPr lang="en-US" baseline="0" dirty="0"/>
              <a:t> – random noise</a:t>
            </a:r>
          </a:p>
          <a:p>
            <a:endParaRPr lang="en-US" baseline="0" dirty="0"/>
          </a:p>
          <a:p>
            <a:r>
              <a:rPr lang="en-US" dirty="0"/>
              <a:t>(explanation) there are</a:t>
            </a:r>
            <a:r>
              <a:rPr lang="en-US" baseline="0" dirty="0"/>
              <a:t> 3 possible SNPs, 1 is expected but 2 are less expected (ratio of 1/2 = 0.5)</a:t>
            </a:r>
          </a:p>
          <a:p>
            <a:r>
              <a:rPr lang="en-US" dirty="0"/>
              <a:t>(explanation) Because</a:t>
            </a:r>
            <a:r>
              <a:rPr lang="en-US" baseline="0" dirty="0"/>
              <a:t> of the chemical composition, you expect a base to become the similar one. (C and T ; A and G)</a:t>
            </a:r>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a:t>(explanation) This </a:t>
            </a:r>
            <a:r>
              <a:rPr lang="en-US" b="1" i="1" dirty="0"/>
              <a:t>T</a:t>
            </a:r>
            <a:r>
              <a:rPr lang="en-US" b="1" i="1" baseline="0" dirty="0"/>
              <a:t>ransition </a:t>
            </a:r>
            <a:r>
              <a:rPr lang="en-US" baseline="0" dirty="0"/>
              <a:t>is 4-6 times more likely than a </a:t>
            </a:r>
            <a:r>
              <a:rPr lang="en-US" baseline="0" dirty="0" err="1"/>
              <a:t>transversion</a:t>
            </a:r>
            <a:r>
              <a:rPr lang="en-US" baseline="0" dirty="0"/>
              <a:t> (4/2 or 6/2 = 2~3)</a:t>
            </a:r>
          </a:p>
          <a:p>
            <a:endParaRPr lang="en-US" dirty="0"/>
          </a:p>
          <a:p>
            <a:r>
              <a:rPr lang="en-US" dirty="0"/>
              <a:t>You want the numbers in the table. We expect to see the numbers in a good</a:t>
            </a:r>
            <a:r>
              <a:rPr lang="en-US" baseline="0" dirty="0"/>
              <a:t> </a:t>
            </a:r>
            <a:r>
              <a:rPr lang="en-US" baseline="0" dirty="0" err="1"/>
              <a:t>callset</a:t>
            </a:r>
            <a:r>
              <a:rPr lang="en-US" baseline="0" dirty="0"/>
              <a:t>.</a:t>
            </a:r>
          </a:p>
          <a:p>
            <a:endParaRPr lang="en-US" baseline="0" dirty="0"/>
          </a:p>
          <a:p>
            <a:endParaRPr lang="en-US" baseline="0" dirty="0"/>
          </a:p>
          <a:p>
            <a:r>
              <a:rPr lang="en-US" baseline="0" dirty="0"/>
              <a:t>---------------</a:t>
            </a:r>
          </a:p>
          <a:p>
            <a:r>
              <a:rPr lang="en-US" baseline="0" dirty="0"/>
              <a:t>(((Explanation of why WES is higher than WGS:</a:t>
            </a:r>
          </a:p>
          <a:p>
            <a:pPr marL="0" marR="0" indent="0" algn="l" defTabSz="457200" rtl="0" eaLnBrk="1" fontAlgn="base" latinLnBrk="0" hangingPunct="1">
              <a:lnSpc>
                <a:spcPct val="100000"/>
              </a:lnSpc>
              <a:spcBef>
                <a:spcPct val="30000"/>
              </a:spcBef>
              <a:spcAft>
                <a:spcPct val="0"/>
              </a:spcAft>
              <a:buClrTx/>
              <a:buSzTx/>
              <a:buFontTx/>
              <a:buNone/>
              <a:tabLst/>
              <a:defRPr/>
            </a:pPr>
            <a:r>
              <a:rPr lang="en-US" sz="1400" dirty="0">
                <a:latin typeface="Calibri" charset="0"/>
              </a:rPr>
              <a:t>Highly methylated </a:t>
            </a:r>
            <a:r>
              <a:rPr lang="en-US" sz="1400" dirty="0" err="1">
                <a:latin typeface="Calibri" charset="0"/>
              </a:rPr>
              <a:t>CpG</a:t>
            </a:r>
            <a:r>
              <a:rPr lang="en-US" sz="1400" dirty="0">
                <a:latin typeface="Calibri" charset="0"/>
              </a:rPr>
              <a:t> islands prone to C-&gt;T transitions</a:t>
            </a:r>
            <a:br>
              <a:rPr lang="en-US" sz="1400" dirty="0">
                <a:latin typeface="Calibri" charset="0"/>
              </a:rPr>
            </a:br>
            <a:r>
              <a:rPr lang="en-US" sz="1200" dirty="0">
                <a:latin typeface="Calibri" charset="0"/>
              </a:rPr>
              <a:t>Proportionally more </a:t>
            </a:r>
            <a:r>
              <a:rPr lang="en-US" sz="1200" dirty="0" err="1">
                <a:latin typeface="Calibri" charset="0"/>
              </a:rPr>
              <a:t>CpG</a:t>
            </a:r>
            <a:r>
              <a:rPr lang="en-US" sz="1200" dirty="0">
                <a:latin typeface="Calibri" charset="0"/>
              </a:rPr>
              <a:t> islands in </a:t>
            </a:r>
            <a:r>
              <a:rPr lang="en-US" sz="1200" dirty="0" err="1">
                <a:latin typeface="Calibri" charset="0"/>
              </a:rPr>
              <a:t>exomes</a:t>
            </a:r>
            <a:r>
              <a:rPr lang="en-US" sz="1200" dirty="0">
                <a:latin typeface="Calibri" charset="0"/>
              </a:rPr>
              <a:t>  -&gt; stronger effect</a:t>
            </a:r>
          </a:p>
          <a:p>
            <a:r>
              <a:rPr lang="en-US" dirty="0"/>
              <a:t>)))</a:t>
            </a:r>
          </a:p>
        </p:txBody>
      </p:sp>
      <p:sp>
        <p:nvSpPr>
          <p:cNvPr id="4" name="Slide Number Placeholder 3"/>
          <p:cNvSpPr>
            <a:spLocks noGrp="1"/>
          </p:cNvSpPr>
          <p:nvPr>
            <p:ph type="sldNum" sz="quarter" idx="10"/>
          </p:nvPr>
        </p:nvSpPr>
        <p:spPr/>
        <p:txBody>
          <a:bodyPr/>
          <a:lstStyle/>
          <a:p>
            <a:pPr>
              <a:defRPr/>
            </a:pPr>
            <a:fld id="{446C12FC-51CF-BF47-9AA8-CAA54A99FD67}" type="slidenum">
              <a:rPr lang="en-US" smtClean="0"/>
              <a:pPr>
                <a:defRPr/>
              </a:pPr>
              <a:t>12</a:t>
            </a:fld>
            <a:endParaRPr lang="en-US"/>
          </a:p>
        </p:txBody>
      </p:sp>
    </p:spTree>
    <p:extLst>
      <p:ext uri="{BB962C8B-B14F-4D97-AF65-F5344CB8AC3E}">
        <p14:creationId xmlns:p14="http://schemas.microsoft.com/office/powerpoint/2010/main" val="2466845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891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latin typeface="+mn-lt"/>
                <a:ea typeface="ＭＳ Ｐゴシック" charset="0"/>
                <a:cs typeface="ＭＳ Ｐゴシック" charset="0"/>
              </a:rPr>
              <a:t>% concordance: the </a:t>
            </a:r>
            <a:r>
              <a:rPr lang="en-US" sz="1200" b="1" kern="1200" dirty="0">
                <a:solidFill>
                  <a:schemeClr val="tx1"/>
                </a:solidFill>
                <a:latin typeface="+mn-lt"/>
                <a:ea typeface="ＭＳ Ｐゴシック" charset="0"/>
                <a:cs typeface="ＭＳ Ｐゴシック" charset="0"/>
              </a:rPr>
              <a:t>percentage</a:t>
            </a:r>
            <a:r>
              <a:rPr lang="en-US" sz="1200" kern="1200" dirty="0">
                <a:solidFill>
                  <a:schemeClr val="tx1"/>
                </a:solidFill>
                <a:latin typeface="+mn-lt"/>
                <a:ea typeface="ＭＳ Ｐゴシック" charset="0"/>
                <a:cs typeface="ＭＳ Ｐゴシック" charset="0"/>
              </a:rPr>
              <a:t> of variants in your samples that </a:t>
            </a:r>
            <a:r>
              <a:rPr lang="en-US" sz="1200" b="1" kern="1200" dirty="0">
                <a:solidFill>
                  <a:schemeClr val="tx1"/>
                </a:solidFill>
                <a:latin typeface="+mn-lt"/>
                <a:ea typeface="ＭＳ Ｐゴシック" charset="0"/>
                <a:cs typeface="ＭＳ Ｐゴシック" charset="0"/>
              </a:rPr>
              <a:t>match</a:t>
            </a:r>
            <a:r>
              <a:rPr lang="en-US" sz="1200" kern="1200" dirty="0">
                <a:solidFill>
                  <a:schemeClr val="tx1"/>
                </a:solidFill>
                <a:latin typeface="+mn-lt"/>
                <a:ea typeface="ＭＳ Ｐゴシック" charset="0"/>
                <a:cs typeface="ＭＳ Ｐゴシック" charset="0"/>
              </a:rPr>
              <a:t> (are concordant with) </a:t>
            </a:r>
            <a:r>
              <a:rPr lang="en-US" sz="1200" b="1" kern="1200" dirty="0">
                <a:solidFill>
                  <a:schemeClr val="tx1"/>
                </a:solidFill>
                <a:latin typeface="+mn-lt"/>
                <a:ea typeface="ＭＳ Ｐゴシック" charset="0"/>
                <a:cs typeface="ＭＳ Ｐゴシック" charset="0"/>
              </a:rPr>
              <a:t>variants</a:t>
            </a:r>
            <a:r>
              <a:rPr lang="en-US" sz="1200" kern="1200" dirty="0">
                <a:solidFill>
                  <a:schemeClr val="tx1"/>
                </a:solidFill>
                <a:latin typeface="+mn-lt"/>
                <a:ea typeface="ＭＳ Ｐゴシック" charset="0"/>
                <a:cs typeface="ＭＳ Ｐゴシック" charset="0"/>
              </a:rPr>
              <a:t> in your </a:t>
            </a:r>
            <a:r>
              <a:rPr lang="en-US" sz="1200" b="1" kern="1200" dirty="0">
                <a:solidFill>
                  <a:schemeClr val="tx1"/>
                </a:solidFill>
                <a:latin typeface="+mn-lt"/>
                <a:ea typeface="ＭＳ Ｐゴシック" charset="0"/>
                <a:cs typeface="ＭＳ Ｐゴシック" charset="0"/>
              </a:rPr>
              <a:t>truth set</a:t>
            </a:r>
            <a:r>
              <a:rPr lang="en-US" sz="1200" kern="1200" dirty="0">
                <a:solidFill>
                  <a:schemeClr val="tx1"/>
                </a:solidFill>
                <a:latin typeface="+mn-lt"/>
                <a:ea typeface="ＭＳ Ｐゴシック" charset="0"/>
                <a:cs typeface="ＭＳ Ｐゴシック" charset="0"/>
              </a:rPr>
              <a:t>.</a:t>
            </a:r>
          </a:p>
          <a:p>
            <a:pPr>
              <a:spcBef>
                <a:spcPct val="0"/>
              </a:spcBef>
            </a:pPr>
            <a:endParaRPr lang="en-US" baseline="0" dirty="0">
              <a:latin typeface="Calibri" charset="0"/>
            </a:endParaRPr>
          </a:p>
          <a:p>
            <a:pPr>
              <a:spcBef>
                <a:spcPct val="0"/>
              </a:spcBef>
            </a:pPr>
            <a:r>
              <a:rPr lang="en-US" baseline="0" dirty="0">
                <a:latin typeface="Calibri" charset="0"/>
              </a:rPr>
              <a:t>Most appropriate truth set:</a:t>
            </a:r>
          </a:p>
          <a:p>
            <a:pPr>
              <a:spcBef>
                <a:spcPct val="0"/>
              </a:spcBef>
            </a:pPr>
            <a:r>
              <a:rPr lang="en-US" baseline="0" dirty="0">
                <a:latin typeface="Calibri" charset="0"/>
              </a:rPr>
              <a:t>- a genotyping chip on the same sample </a:t>
            </a:r>
          </a:p>
          <a:p>
            <a:pPr>
              <a:spcBef>
                <a:spcPct val="0"/>
              </a:spcBef>
            </a:pPr>
            <a:r>
              <a:rPr lang="en-US" baseline="0" dirty="0">
                <a:latin typeface="Calibri" charset="0"/>
              </a:rPr>
              <a:t>- OR to use the same sample run through different callers or pre-processing methods..</a:t>
            </a:r>
            <a:endParaRPr lang="en-US" dirty="0">
              <a:latin typeface="Calibri" charset="0"/>
            </a:endParaRPr>
          </a:p>
          <a:p>
            <a:pPr>
              <a:spcBef>
                <a:spcPct val="0"/>
              </a:spcBef>
            </a:pPr>
            <a:endParaRPr lang="en-US" dirty="0">
              <a:latin typeface="Calibri" charset="0"/>
            </a:endParaRPr>
          </a:p>
          <a:p>
            <a:pPr>
              <a:spcBef>
                <a:spcPct val="0"/>
              </a:spcBef>
            </a:pPr>
            <a:r>
              <a:rPr lang="en-US" dirty="0">
                <a:latin typeface="Calibri" charset="0"/>
              </a:rPr>
              <a:t>Tends to</a:t>
            </a:r>
            <a:r>
              <a:rPr lang="en-US" baseline="0" dirty="0">
                <a:latin typeface="Calibri" charset="0"/>
              </a:rPr>
              <a:t> be more immediately useful if you’re a developer validating your methods. But you may also want to use this if you’re evaluating callers to use on your dataset. Or if you’re tweaking parameters in your analysis and want to see which parameters are best.</a:t>
            </a:r>
          </a:p>
        </p:txBody>
      </p:sp>
      <p:sp>
        <p:nvSpPr>
          <p:cNvPr id="389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12829EE8-D219-6649-9843-243EE02CE004}" type="slidenum">
              <a:rPr lang="en-US" sz="1200"/>
              <a:pPr eaLnBrk="1" hangingPunct="1"/>
              <a:t>13</a:t>
            </a:fld>
            <a:endParaRPr lang="en-US" sz="1200"/>
          </a:p>
        </p:txBody>
      </p:sp>
    </p:spTree>
    <p:extLst>
      <p:ext uri="{BB962C8B-B14F-4D97-AF65-F5344CB8AC3E}">
        <p14:creationId xmlns:p14="http://schemas.microsoft.com/office/powerpoint/2010/main" val="2949466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0" indent="0">
              <a:spcBef>
                <a:spcPct val="0"/>
              </a:spcBef>
              <a:buFontTx/>
              <a:buNone/>
            </a:pPr>
            <a:r>
              <a:rPr lang="en-US" dirty="0">
                <a:latin typeface="Calibri" charset="0"/>
              </a:rPr>
              <a:t>FOR CONCORDANCE: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latin typeface="Calibri" charset="0"/>
              </a:rPr>
              <a:t>Use the same samples with orthogonal methods since </a:t>
            </a:r>
            <a:r>
              <a:rPr lang="en-US" sz="1200" kern="1200" baseline="0" dirty="0">
                <a:solidFill>
                  <a:schemeClr val="tx1"/>
                </a:solidFill>
                <a:latin typeface="+mn-lt"/>
                <a:ea typeface="ＭＳ Ｐゴシック" charset="0"/>
              </a:rPr>
              <a:t>e</a:t>
            </a:r>
            <a:r>
              <a:rPr lang="en-US" sz="1200" kern="1200" baseline="0" dirty="0">
                <a:solidFill>
                  <a:schemeClr val="tx1"/>
                </a:solidFill>
                <a:latin typeface="+mn-lt"/>
                <a:ea typeface="ＭＳ Ｐゴシック" charset="0"/>
                <a:cs typeface="ＭＳ Ｐゴシック" charset="0"/>
              </a:rPr>
              <a:t>ach method has different biases so it’s useful to check the concordance against different methods.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baseline="0" dirty="0">
                <a:solidFill>
                  <a:schemeClr val="tx1"/>
                </a:solidFill>
                <a:latin typeface="+mn-lt"/>
                <a:ea typeface="ＭＳ Ｐゴシック" charset="0"/>
                <a:cs typeface="ＭＳ Ｐゴシック" charset="0"/>
              </a:rPr>
              <a:t>Add in samples that you DO know about.</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baseline="0" dirty="0">
                <a:solidFill>
                  <a:schemeClr val="tx1"/>
                </a:solidFill>
                <a:latin typeface="+mn-lt"/>
                <a:ea typeface="ＭＳ Ｐゴシック" charset="0"/>
                <a:cs typeface="ＭＳ Ｐゴシック" charset="0"/>
              </a:rPr>
              <a:t>Biases are due to artifacts of technological errors – we do base quality score recalibration but we can't eliminate all of the technological errors.</a:t>
            </a:r>
            <a:endParaRPr lang="en-US" dirty="0">
              <a:latin typeface="Calibri" charset="0"/>
            </a:endParaRPr>
          </a:p>
          <a:p>
            <a:pPr marL="171450" indent="-171450">
              <a:spcBef>
                <a:spcPct val="0"/>
              </a:spcBef>
              <a:buFont typeface="Arial" panose="020B0604020202020204" pitchFamily="34" charset="0"/>
              <a:buChar char="•"/>
            </a:pPr>
            <a:r>
              <a:rPr lang="en-US" dirty="0">
                <a:latin typeface="Calibri" charset="0"/>
              </a:rPr>
              <a:t>Simply re-running your samples on the same sequencer and then through the same post-sequencing analysis, then using that as your truth set, is a great way to reinforce your biases. </a:t>
            </a:r>
          </a:p>
          <a:p>
            <a:pPr marL="171450" indent="-171450">
              <a:spcBef>
                <a:spcPct val="0"/>
              </a:spcBef>
              <a:buFont typeface="Arial" panose="020B0604020202020204" pitchFamily="34" charset="0"/>
              <a:buChar char="•"/>
            </a:pPr>
            <a:r>
              <a:rPr lang="en-US" dirty="0">
                <a:latin typeface="Calibri" charset="0"/>
              </a:rPr>
              <a:t>You want an independent measurement/analysis of your data. That way if both methods call the same set of variants, you are more likely to have a “good” </a:t>
            </a:r>
            <a:r>
              <a:rPr lang="en-US" dirty="0" err="1">
                <a:latin typeface="Calibri" charset="0"/>
              </a:rPr>
              <a:t>callset</a:t>
            </a:r>
            <a:endParaRPr lang="en-US" baseline="0" dirty="0">
              <a:ea typeface="+mn-ea"/>
              <a:cs typeface="+mn-cs"/>
            </a:endParaRPr>
          </a:p>
          <a:p>
            <a:pPr marL="0" indent="0" fontAlgn="auto">
              <a:spcBef>
                <a:spcPts val="0"/>
              </a:spcBef>
              <a:spcAft>
                <a:spcPts val="0"/>
              </a:spcAft>
              <a:buFontTx/>
              <a:buNone/>
              <a:defRPr/>
            </a:pPr>
            <a:endParaRPr lang="en-US" dirty="0">
              <a:ea typeface="+mn-ea"/>
              <a:cs typeface="+mn-cs"/>
            </a:endParaRPr>
          </a:p>
          <a:p>
            <a:pPr marL="0" indent="0" fontAlgn="auto">
              <a:spcBef>
                <a:spcPts val="0"/>
              </a:spcBef>
              <a:spcAft>
                <a:spcPts val="0"/>
              </a:spcAft>
              <a:buFontTx/>
              <a:buNone/>
              <a:defRPr/>
            </a:pPr>
            <a:r>
              <a:rPr lang="en-US" dirty="0">
                <a:ea typeface="+mn-ea"/>
                <a:cs typeface="+mn-cs"/>
              </a:rPr>
              <a:t>Sequencing Technologies:</a:t>
            </a:r>
          </a:p>
          <a:p>
            <a:pPr marL="171450" indent="-171450" fontAlgn="auto">
              <a:spcBef>
                <a:spcPts val="0"/>
              </a:spcBef>
              <a:spcAft>
                <a:spcPts val="0"/>
              </a:spcAft>
              <a:buFontTx/>
              <a:buChar char="-"/>
              <a:defRPr/>
            </a:pPr>
            <a:r>
              <a:rPr lang="en-US" dirty="0">
                <a:ea typeface="+mn-ea"/>
                <a:cs typeface="+mn-cs"/>
              </a:rPr>
              <a:t>Sanger sequencing: costly in terms of time and money, but very high accuracy</a:t>
            </a:r>
          </a:p>
          <a:p>
            <a:pPr marL="171450" indent="-171450" fontAlgn="auto">
              <a:spcBef>
                <a:spcPts val="0"/>
              </a:spcBef>
              <a:spcAft>
                <a:spcPts val="0"/>
              </a:spcAft>
              <a:buFontTx/>
              <a:buChar char="-"/>
              <a:defRPr/>
            </a:pPr>
            <a:r>
              <a:rPr lang="en-US" dirty="0">
                <a:ea typeface="+mn-ea"/>
                <a:cs typeface="+mn-cs"/>
              </a:rPr>
              <a:t>Other</a:t>
            </a:r>
            <a:r>
              <a:rPr lang="en-US" baseline="0" dirty="0">
                <a:ea typeface="+mn-ea"/>
                <a:cs typeface="+mn-cs"/>
              </a:rPr>
              <a:t> HTS techs</a:t>
            </a:r>
            <a:r>
              <a:rPr lang="en-US" dirty="0">
                <a:ea typeface="+mn-ea"/>
                <a:cs typeface="+mn-cs"/>
              </a:rPr>
              <a:t>: </a:t>
            </a:r>
            <a:r>
              <a:rPr lang="en-US" dirty="0" err="1">
                <a:ea typeface="+mn-ea"/>
                <a:cs typeface="+mn-cs"/>
              </a:rPr>
              <a:t>PacBio</a:t>
            </a:r>
            <a:r>
              <a:rPr lang="en-US" dirty="0">
                <a:ea typeface="+mn-ea"/>
                <a:cs typeface="+mn-cs"/>
              </a:rPr>
              <a:t>, Ion Torrent, </a:t>
            </a:r>
            <a:r>
              <a:rPr lang="en-US" dirty="0" err="1">
                <a:ea typeface="+mn-ea"/>
                <a:cs typeface="+mn-cs"/>
              </a:rPr>
              <a:t>Illumina</a:t>
            </a:r>
            <a:r>
              <a:rPr lang="en-US" dirty="0">
                <a:ea typeface="+mn-ea"/>
                <a:cs typeface="+mn-cs"/>
              </a:rPr>
              <a:t>—all have different biases b/c they sequence differently -&gt; different error modes</a:t>
            </a:r>
          </a:p>
          <a:p>
            <a:pPr marL="0" indent="0" fontAlgn="auto">
              <a:spcBef>
                <a:spcPts val="0"/>
              </a:spcBef>
              <a:spcAft>
                <a:spcPts val="0"/>
              </a:spcAft>
              <a:buFontTx/>
              <a:buNone/>
              <a:defRPr/>
            </a:pPr>
            <a:endParaRPr lang="en-US" dirty="0">
              <a:ea typeface="+mn-ea"/>
              <a:cs typeface="+mn-cs"/>
            </a:endParaRPr>
          </a:p>
          <a:p>
            <a:pPr marL="0" indent="0" fontAlgn="auto">
              <a:spcBef>
                <a:spcPts val="0"/>
              </a:spcBef>
              <a:spcAft>
                <a:spcPts val="0"/>
              </a:spcAft>
              <a:buFontTx/>
              <a:buNone/>
              <a:defRPr/>
            </a:pPr>
            <a:r>
              <a:rPr lang="en-US" dirty="0">
                <a:ea typeface="+mn-ea"/>
                <a:cs typeface="+mn-cs"/>
              </a:rPr>
              <a:t>Probe/Array Based Technologies: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err="1">
                <a:solidFill>
                  <a:schemeClr val="tx1"/>
                </a:solidFill>
                <a:latin typeface="+mn-lt"/>
                <a:ea typeface="ＭＳ Ｐゴシック" charset="0"/>
                <a:cs typeface="ＭＳ Ｐゴシック" charset="0"/>
              </a:rPr>
              <a:t>GeneChip</a:t>
            </a:r>
            <a:r>
              <a:rPr lang="en-US" sz="1200" kern="1200" dirty="0">
                <a:solidFill>
                  <a:schemeClr val="tx1"/>
                </a:solidFill>
                <a:latin typeface="+mn-lt"/>
                <a:ea typeface="ＭＳ Ｐゴシック" charset="0"/>
                <a:cs typeface="ＭＳ Ｐゴシック" charset="0"/>
              </a:rPr>
              <a:t> &amp; microarray: Can only look at parts of the genome, but reduced cost</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07146934-5712-7A4C-B088-F6B7B2E3B13E}" type="slidenum">
              <a:rPr lang="en-US" sz="1200"/>
              <a:pPr eaLnBrk="1" hangingPunct="1"/>
              <a:t>14</a:t>
            </a:fld>
            <a:endParaRPr lang="en-US" sz="1200"/>
          </a:p>
        </p:txBody>
      </p:sp>
    </p:spTree>
    <p:extLst>
      <p:ext uri="{BB962C8B-B14F-4D97-AF65-F5344CB8AC3E}">
        <p14:creationId xmlns:p14="http://schemas.microsoft.com/office/powerpoint/2010/main" val="710234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Calibri" charset="0"/>
              </a:rPr>
              <a:t>Top Venn diagram is variant concordance and bottom stars represent genotype concordance.</a:t>
            </a:r>
          </a:p>
          <a:p>
            <a:pPr>
              <a:spcBef>
                <a:spcPct val="0"/>
              </a:spcBef>
            </a:pPr>
            <a:endParaRPr lang="en-US" dirty="0">
              <a:latin typeface="Calibri" charset="0"/>
            </a:endParaRPr>
          </a:p>
          <a:p>
            <a:pPr>
              <a:spcBef>
                <a:spcPct val="0"/>
              </a:spcBef>
            </a:pPr>
            <a:r>
              <a:rPr lang="en-US" dirty="0">
                <a:latin typeface="Calibri" charset="0"/>
              </a:rPr>
              <a:t>First approach to the </a:t>
            </a:r>
            <a:r>
              <a:rPr lang="en-US" dirty="0" err="1">
                <a:latin typeface="Calibri" charset="0"/>
              </a:rPr>
              <a:t>Callset</a:t>
            </a:r>
            <a:r>
              <a:rPr lang="en-US" dirty="0">
                <a:latin typeface="Calibri" charset="0"/>
              </a:rPr>
              <a:t> Evaluation should be at which sites d</a:t>
            </a:r>
            <a:r>
              <a:rPr lang="en-US" baseline="0" dirty="0">
                <a:latin typeface="Calibri" charset="0"/>
              </a:rPr>
              <a:t>o I have variation? Now for each of these samples for which I have variant calls on a chip, have I called them correctly? Common error in the SAMPLE-LEVEL call is to call heterozygous rather than homozygous.</a:t>
            </a:r>
          </a:p>
          <a:p>
            <a:pPr>
              <a:spcBef>
                <a:spcPct val="0"/>
              </a:spcBef>
            </a:pPr>
            <a:endParaRPr lang="en-US" dirty="0">
              <a:latin typeface="Calibri" charset="0"/>
            </a:endParaRPr>
          </a:p>
          <a:p>
            <a:pPr>
              <a:spcBef>
                <a:spcPct val="0"/>
              </a:spcBef>
            </a:pPr>
            <a:r>
              <a:rPr lang="en-US" dirty="0">
                <a:latin typeface="Calibri" charset="0"/>
              </a:rPr>
              <a:t>-</a:t>
            </a:r>
          </a:p>
          <a:p>
            <a:pPr>
              <a:spcBef>
                <a:spcPct val="0"/>
              </a:spcBef>
            </a:pPr>
            <a:r>
              <a:rPr lang="en-US" dirty="0">
                <a:latin typeface="Calibri" charset="0"/>
              </a:rPr>
              <a:t>Check</a:t>
            </a:r>
            <a:r>
              <a:rPr lang="en-US" baseline="0" dirty="0">
                <a:latin typeface="Calibri" charset="0"/>
              </a:rPr>
              <a:t> concordance level against concordance level that others got.</a:t>
            </a:r>
          </a:p>
          <a:p>
            <a:pPr>
              <a:spcBef>
                <a:spcPct val="0"/>
              </a:spcBef>
            </a:pPr>
            <a:endParaRPr lang="en-US" baseline="0" dirty="0">
              <a:latin typeface="Calibri"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ECBB1481-6155-4044-B0E8-7DB925590F4E}" type="slidenum">
              <a:rPr lang="en-US" sz="1200"/>
              <a:pPr eaLnBrk="1" hangingPunct="1"/>
              <a:t>15</a:t>
            </a:fld>
            <a:endParaRPr lang="en-US" sz="1200"/>
          </a:p>
        </p:txBody>
      </p:sp>
    </p:spTree>
    <p:extLst>
      <p:ext uri="{BB962C8B-B14F-4D97-AF65-F5344CB8AC3E}">
        <p14:creationId xmlns:p14="http://schemas.microsoft.com/office/powerpoint/2010/main" val="206790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Variant level evaluation: overall quality of </a:t>
            </a:r>
            <a:r>
              <a:rPr lang="en-US" dirty="0" err="1"/>
              <a:t>callset</a:t>
            </a:r>
            <a:r>
              <a:rPr lang="en-US" dirty="0"/>
              <a:t> relative to</a:t>
            </a:r>
            <a:r>
              <a:rPr lang="en-US" baseline="0" dirty="0"/>
              <a:t> a truth set.</a:t>
            </a:r>
          </a:p>
          <a:p>
            <a:r>
              <a:rPr lang="en-US" baseline="0" dirty="0"/>
              <a:t>If you have a sample-matched truth set (e.g. one that was created via orthogonal sequencing of the same samples, or from a chip on the same samples), you can also look at Genotype Concordance. </a:t>
            </a:r>
          </a:p>
          <a:p>
            <a:endParaRPr lang="en-US" baseline="0" dirty="0"/>
          </a:p>
          <a:p>
            <a:r>
              <a:rPr lang="en-US" baseline="0" dirty="0"/>
              <a:t>You don’t want to run all four tools. Run one variant level (more on next slide) and either GT concordance tool.</a:t>
            </a:r>
          </a:p>
          <a:p>
            <a:endParaRPr lang="en-US" baseline="0" dirty="0"/>
          </a:p>
          <a:p>
            <a:r>
              <a:rPr lang="en-US" baseline="0" dirty="0"/>
              <a:t>(go through one of these example calls)</a:t>
            </a:r>
          </a:p>
          <a:p>
            <a:endParaRPr lang="en-US" baseline="0" dirty="0"/>
          </a:p>
          <a:p>
            <a:r>
              <a:rPr lang="en-US" baseline="0" dirty="0"/>
              <a:t>NOTE: </a:t>
            </a:r>
            <a:r>
              <a:rPr lang="en-US" baseline="0" dirty="0" err="1"/>
              <a:t>VariantEval</a:t>
            </a:r>
            <a:r>
              <a:rPr lang="en-US" baseline="0" dirty="0"/>
              <a:t> – on GATK3 but is “coming soon” to GATK4. (another reason to use your </a:t>
            </a:r>
            <a:r>
              <a:rPr lang="en-US" baseline="0" dirty="0" err="1"/>
              <a:t>dockers</a:t>
            </a:r>
            <a:r>
              <a:rPr lang="en-US" baseline="0" dirty="0"/>
              <a:t>)</a:t>
            </a:r>
          </a:p>
        </p:txBody>
      </p:sp>
      <p:sp>
        <p:nvSpPr>
          <p:cNvPr id="4" name="Slide Number Placeholder 3"/>
          <p:cNvSpPr>
            <a:spLocks noGrp="1"/>
          </p:cNvSpPr>
          <p:nvPr>
            <p:ph type="sldNum" sz="quarter" idx="10"/>
          </p:nvPr>
        </p:nvSpPr>
        <p:spPr/>
        <p:txBody>
          <a:bodyPr/>
          <a:lstStyle/>
          <a:p>
            <a:pPr>
              <a:defRPr/>
            </a:pPr>
            <a:fld id="{446C12FC-51CF-BF47-9AA8-CAA54A99FD67}" type="slidenum">
              <a:rPr lang="en-US" smtClean="0"/>
              <a:pPr>
                <a:defRPr/>
              </a:pPr>
              <a:t>16</a:t>
            </a:fld>
            <a:endParaRPr lang="en-US"/>
          </a:p>
        </p:txBody>
      </p:sp>
    </p:spTree>
    <p:extLst>
      <p:ext uri="{BB962C8B-B14F-4D97-AF65-F5344CB8AC3E}">
        <p14:creationId xmlns:p14="http://schemas.microsoft.com/office/powerpoint/2010/main" val="364527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Calibri" charset="0"/>
              </a:rPr>
              <a:t>-</a:t>
            </a:r>
          </a:p>
          <a:p>
            <a:pPr>
              <a:spcBef>
                <a:spcPct val="0"/>
              </a:spcBef>
            </a:pPr>
            <a:r>
              <a:rPr lang="en-US" dirty="0">
                <a:latin typeface="Calibri" charset="0"/>
              </a:rPr>
              <a:t>GATK can parallelize</a:t>
            </a:r>
          </a:p>
          <a:p>
            <a:pPr>
              <a:spcBef>
                <a:spcPct val="0"/>
              </a:spcBef>
            </a:pPr>
            <a:r>
              <a:rPr lang="en-US" dirty="0">
                <a:latin typeface="Calibri" charset="0"/>
              </a:rPr>
              <a:t>-</a:t>
            </a:r>
          </a:p>
          <a:p>
            <a:pPr>
              <a:spcBef>
                <a:spcPct val="0"/>
              </a:spcBef>
            </a:pPr>
            <a:endParaRPr lang="en-US" dirty="0">
              <a:latin typeface="Calibri" charset="0"/>
            </a:endParaRPr>
          </a:p>
          <a:p>
            <a:pPr>
              <a:spcBef>
                <a:spcPct val="0"/>
              </a:spcBef>
            </a:pPr>
            <a:r>
              <a:rPr lang="en-US" dirty="0">
                <a:latin typeface="Calibri" charset="0"/>
              </a:rPr>
              <a:t>For </a:t>
            </a:r>
            <a:r>
              <a:rPr lang="en-US" dirty="0" err="1">
                <a:latin typeface="Calibri" charset="0"/>
              </a:rPr>
              <a:t>GenotypeConcordance</a:t>
            </a:r>
            <a:r>
              <a:rPr lang="en-US" dirty="0">
                <a:latin typeface="Calibri" charset="0"/>
              </a:rPr>
              <a:t>, you can use either; we don’t have a recommendation at this time.</a:t>
            </a:r>
          </a:p>
          <a:p>
            <a:pPr>
              <a:spcBef>
                <a:spcPct val="0"/>
              </a:spcBef>
            </a:pPr>
            <a:endParaRPr lang="en-US" dirty="0">
              <a:latin typeface="Calibri" charset="0"/>
            </a:endParaRPr>
          </a:p>
          <a:p>
            <a:pPr>
              <a:spcBef>
                <a:spcPct val="0"/>
              </a:spcBef>
            </a:pPr>
            <a:r>
              <a:rPr lang="en-US" dirty="0" err="1">
                <a:latin typeface="Calibri" charset="0"/>
              </a:rPr>
              <a:t>VariantEval</a:t>
            </a:r>
            <a:r>
              <a:rPr lang="en-US" dirty="0">
                <a:latin typeface="Calibri" charset="0"/>
              </a:rPr>
              <a:t> may be too detailed.</a:t>
            </a:r>
            <a:r>
              <a:rPr lang="en-US" baseline="0" dirty="0">
                <a:latin typeface="Calibri" charset="0"/>
              </a:rPr>
              <a:t> </a:t>
            </a:r>
            <a:r>
              <a:rPr lang="en-US" baseline="0" dirty="0" err="1">
                <a:latin typeface="Calibri" charset="0"/>
              </a:rPr>
              <a:t>CollectVariantCallingMetrics</a:t>
            </a:r>
            <a:r>
              <a:rPr lang="en-US" baseline="0" dirty="0">
                <a:latin typeface="Calibri" charset="0"/>
              </a:rPr>
              <a:t> is for the average use case.</a:t>
            </a:r>
          </a:p>
          <a:p>
            <a:pPr>
              <a:spcBef>
                <a:spcPct val="0"/>
              </a:spcBef>
            </a:pPr>
            <a:endParaRPr lang="en-US" baseline="0" dirty="0">
              <a:latin typeface="Calibri" charset="0"/>
            </a:endParaRPr>
          </a:p>
          <a:p>
            <a:pPr>
              <a:spcBef>
                <a:spcPct val="0"/>
              </a:spcBef>
            </a:pPr>
            <a:r>
              <a:rPr lang="en-US" baseline="0" dirty="0">
                <a:latin typeface="Calibri" charset="0"/>
              </a:rPr>
              <a:t>( stratification: </a:t>
            </a:r>
            <a:r>
              <a:rPr lang="en-US" baseline="0" dirty="0" err="1">
                <a:latin typeface="Calibri" charset="0"/>
              </a:rPr>
              <a:t>indel</a:t>
            </a:r>
            <a:r>
              <a:rPr lang="en-US" baseline="0" dirty="0">
                <a:latin typeface="Calibri" charset="0"/>
              </a:rPr>
              <a:t> length </a:t>
            </a:r>
            <a:r>
              <a:rPr lang="is-IS" baseline="0" dirty="0">
                <a:latin typeface="Calibri" charset="0"/>
              </a:rPr>
              <a:t>…) </a:t>
            </a:r>
            <a:endParaRPr lang="en-US" dirty="0">
              <a:latin typeface="Calibri"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ECBB1481-6155-4044-B0E8-7DB925590F4E}" type="slidenum">
              <a:rPr lang="en-US" sz="1200"/>
              <a:pPr eaLnBrk="1" hangingPunct="1"/>
              <a:t>17</a:t>
            </a:fld>
            <a:endParaRPr lang="en-US" sz="1200"/>
          </a:p>
        </p:txBody>
      </p:sp>
    </p:spTree>
    <p:extLst>
      <p:ext uri="{BB962C8B-B14F-4D97-AF65-F5344CB8AC3E}">
        <p14:creationId xmlns:p14="http://schemas.microsoft.com/office/powerpoint/2010/main" val="2464097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No way to automatically</a:t>
            </a:r>
            <a:r>
              <a:rPr lang="en-US" baseline="0" dirty="0"/>
              <a:t> answer the question: “is this </a:t>
            </a:r>
            <a:r>
              <a:rPr lang="en-US" baseline="0" dirty="0" err="1"/>
              <a:t>callset</a:t>
            </a:r>
            <a:r>
              <a:rPr lang="en-US" baseline="0" dirty="0"/>
              <a:t> good or bad”</a:t>
            </a:r>
          </a:p>
          <a:p>
            <a:endParaRPr lang="en-US" baseline="0" dirty="0"/>
          </a:p>
          <a:p>
            <a:r>
              <a:rPr lang="en-US" baseline="0" dirty="0"/>
              <a:t>Have to bring it to a room and debate and talk about whether it needs this or that additional </a:t>
            </a:r>
            <a:r>
              <a:rPr lang="en-US" baseline="0" dirty="0" err="1"/>
              <a:t>callset</a:t>
            </a:r>
            <a:r>
              <a:rPr lang="en-US" baseline="0" dirty="0"/>
              <a:t>; this review is an important part of the process</a:t>
            </a:r>
          </a:p>
          <a:p>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446C12FC-51CF-BF47-9AA8-CAA54A99FD67}" type="slidenum">
              <a:rPr lang="en-US" smtClean="0"/>
              <a:pPr>
                <a:defRPr/>
              </a:pPr>
              <a:t>18</a:t>
            </a:fld>
            <a:endParaRPr lang="en-US"/>
          </a:p>
        </p:txBody>
      </p:sp>
    </p:spTree>
    <p:extLst>
      <p:ext uri="{BB962C8B-B14F-4D97-AF65-F5344CB8AC3E}">
        <p14:creationId xmlns:p14="http://schemas.microsoft.com/office/powerpoint/2010/main" val="200941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We talked about how automating is good.</a:t>
            </a:r>
          </a:p>
          <a:p>
            <a:r>
              <a:rPr lang="en-US" baseline="0" dirty="0"/>
              <a:t>Can </a:t>
            </a:r>
            <a:r>
              <a:rPr lang="en-US" b="1" baseline="0" dirty="0"/>
              <a:t>automate pipelines </a:t>
            </a:r>
            <a:r>
              <a:rPr lang="en-US" baseline="0" dirty="0"/>
              <a:t>for everything before (mapping, mark duplicates, etc.), but not all of this part can be automated.</a:t>
            </a:r>
          </a:p>
          <a:p>
            <a:endParaRPr lang="en-US" baseline="0" dirty="0"/>
          </a:p>
          <a:p>
            <a:r>
              <a:rPr lang="en-US" baseline="0" dirty="0"/>
              <a:t>Sometimes, more art than science.</a:t>
            </a:r>
          </a:p>
          <a:p>
            <a:endParaRPr lang="en-US" baseline="0" dirty="0"/>
          </a:p>
          <a:p>
            <a:endParaRPr lang="en-US" dirty="0"/>
          </a:p>
          <a:p>
            <a:endParaRPr lang="en-US" dirty="0"/>
          </a:p>
          <a:p>
            <a:r>
              <a:rPr lang="en-US" dirty="0"/>
              <a:t>------------------------</a:t>
            </a:r>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a:t>*** update? -&gt; should point to / highlight “Evaluate </a:t>
            </a:r>
            <a:r>
              <a:rPr lang="en-US" dirty="0" err="1"/>
              <a:t>Callset</a:t>
            </a:r>
            <a:r>
              <a:rPr lang="en-US" dirty="0"/>
              <a:t> “</a:t>
            </a:r>
          </a:p>
          <a:p>
            <a:endParaRPr lang="en-US" dirty="0"/>
          </a:p>
        </p:txBody>
      </p:sp>
      <p:sp>
        <p:nvSpPr>
          <p:cNvPr id="4" name="Slide Number Placeholder 3"/>
          <p:cNvSpPr>
            <a:spLocks noGrp="1"/>
          </p:cNvSpPr>
          <p:nvPr>
            <p:ph type="sldNum" sz="quarter" idx="10"/>
          </p:nvPr>
        </p:nvSpPr>
        <p:spPr/>
        <p:txBody>
          <a:bodyPr/>
          <a:lstStyle/>
          <a:p>
            <a:pPr>
              <a:defRPr/>
            </a:pPr>
            <a:fld id="{446C12FC-51CF-BF47-9AA8-CAA54A99FD67}" type="slidenum">
              <a:rPr lang="en-US" smtClean="0"/>
              <a:pPr>
                <a:defRPr/>
              </a:pPr>
              <a:t>2</a:t>
            </a:fld>
            <a:endParaRPr lang="en-US"/>
          </a:p>
        </p:txBody>
      </p:sp>
    </p:spTree>
    <p:extLst>
      <p:ext uri="{BB962C8B-B14F-4D97-AF65-F5344CB8AC3E}">
        <p14:creationId xmlns:p14="http://schemas.microsoft.com/office/powerpoint/2010/main" val="197924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Calibri" charset="0"/>
              </a:rPr>
              <a:t>We perform </a:t>
            </a:r>
            <a:r>
              <a:rPr lang="en-US" b="1" dirty="0" err="1">
                <a:latin typeface="Calibri" charset="0"/>
              </a:rPr>
              <a:t>callset</a:t>
            </a:r>
            <a:r>
              <a:rPr lang="en-US" b="1" dirty="0">
                <a:latin typeface="Calibri" charset="0"/>
              </a:rPr>
              <a:t> evaluation </a:t>
            </a:r>
            <a:r>
              <a:rPr lang="en-US" dirty="0">
                <a:latin typeface="Calibri" charset="0"/>
              </a:rPr>
              <a:t>in order to find out where our </a:t>
            </a:r>
            <a:r>
              <a:rPr lang="en-US" dirty="0" err="1">
                <a:latin typeface="Calibri" charset="0"/>
              </a:rPr>
              <a:t>callset</a:t>
            </a:r>
            <a:r>
              <a:rPr lang="en-US" baseline="0" dirty="0">
                <a:latin typeface="Calibri" charset="0"/>
              </a:rPr>
              <a:t> falls on this spectrum (ideal -&gt; terrible).</a:t>
            </a:r>
          </a:p>
          <a:p>
            <a:pPr>
              <a:spcBef>
                <a:spcPct val="0"/>
              </a:spcBef>
            </a:pPr>
            <a:endParaRPr lang="en-US" baseline="0" dirty="0">
              <a:latin typeface="Calibri" charset="0"/>
            </a:endParaRPr>
          </a:p>
          <a:p>
            <a:pPr>
              <a:spcBef>
                <a:spcPct val="0"/>
              </a:spcBef>
            </a:pPr>
            <a:r>
              <a:rPr lang="en-US" baseline="0" dirty="0">
                <a:latin typeface="Calibri" charset="0"/>
              </a:rPr>
              <a:t>This is for </a:t>
            </a:r>
            <a:r>
              <a:rPr lang="en-US" b="1" baseline="0" dirty="0">
                <a:latin typeface="Calibri" charset="0"/>
              </a:rPr>
              <a:t>CALLSET AS A WHOLE</a:t>
            </a:r>
            <a:r>
              <a:rPr lang="en-US" baseline="0" dirty="0">
                <a:latin typeface="Calibri" charset="0"/>
              </a:rPr>
              <a:t>, </a:t>
            </a:r>
            <a:r>
              <a:rPr lang="en-US" b="1" baseline="0" dirty="0">
                <a:latin typeface="Calibri" charset="0"/>
              </a:rPr>
              <a:t>not individual variants</a:t>
            </a:r>
            <a:r>
              <a:rPr lang="en-US" baseline="0" dirty="0">
                <a:latin typeface="Calibri" charset="0"/>
              </a:rPr>
              <a:t>. Do this to guide your further refinement, filtering, and any subsequent validation.</a:t>
            </a:r>
            <a:endParaRPr lang="en-US" dirty="0">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9D7A5608-29DA-134A-9524-50172BEE74A3}" type="slidenum">
              <a:rPr lang="en-US" sz="1200"/>
              <a:pPr eaLnBrk="1" hangingPunct="1"/>
              <a:t>3</a:t>
            </a:fld>
            <a:endParaRPr lang="en-US" sz="1200"/>
          </a:p>
        </p:txBody>
      </p:sp>
    </p:spTree>
    <p:extLst>
      <p:ext uri="{BB962C8B-B14F-4D97-AF65-F5344CB8AC3E}">
        <p14:creationId xmlns:p14="http://schemas.microsoft.com/office/powerpoint/2010/main" val="1516293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a:t>
            </a:r>
            <a:r>
              <a:rPr lang="en-US" baseline="0" dirty="0"/>
              <a:t> </a:t>
            </a:r>
            <a:r>
              <a:rPr lang="en-US" b="1" baseline="0" dirty="0" err="1"/>
              <a:t>vcf</a:t>
            </a:r>
            <a:r>
              <a:rPr lang="en-US" baseline="0" dirty="0"/>
              <a:t> you have contains a whole bunch of </a:t>
            </a:r>
            <a:r>
              <a:rPr lang="en-US" b="1" baseline="0" dirty="0"/>
              <a:t>specifications </a:t>
            </a:r>
            <a:r>
              <a:rPr lang="en-US" baseline="0" dirty="0"/>
              <a:t>that </a:t>
            </a:r>
            <a:r>
              <a:rPr lang="en-US" b="1" baseline="0" dirty="0"/>
              <a:t>GATK tools</a:t>
            </a:r>
            <a:r>
              <a:rPr lang="en-US" b="0" baseline="0" dirty="0"/>
              <a:t> can show</a:t>
            </a:r>
            <a:r>
              <a:rPr lang="en-US" baseline="0" dirty="0"/>
              <a:t>. </a:t>
            </a:r>
          </a:p>
          <a:p>
            <a:r>
              <a:rPr lang="en-US" baseline="0" dirty="0"/>
              <a:t>Will go over these metrics in </a:t>
            </a:r>
            <a:r>
              <a:rPr lang="en-US" b="1" baseline="0" dirty="0"/>
              <a:t>later </a:t>
            </a:r>
            <a:r>
              <a:rPr lang="en-US" baseline="0" dirty="0"/>
              <a:t>slides</a:t>
            </a:r>
          </a:p>
          <a:p>
            <a:endParaRPr lang="en-US" baseline="0" dirty="0"/>
          </a:p>
          <a:p>
            <a:pPr marL="0" marR="0" indent="0" algn="l" defTabSz="457200" rtl="0" eaLnBrk="1" fontAlgn="base" latinLnBrk="0" hangingPunct="1">
              <a:lnSpc>
                <a:spcPct val="100000"/>
              </a:lnSpc>
              <a:spcBef>
                <a:spcPct val="30000"/>
              </a:spcBef>
              <a:spcAft>
                <a:spcPct val="0"/>
              </a:spcAft>
              <a:buClrTx/>
              <a:buSzTx/>
              <a:buFontTx/>
              <a:buNone/>
              <a:tabLst/>
              <a:defRPr/>
            </a:pPr>
            <a:r>
              <a:rPr lang="en-US" baseline="0" dirty="0"/>
              <a:t>With these specs, you can compare your </a:t>
            </a:r>
            <a:r>
              <a:rPr lang="en-US" baseline="0" dirty="0" err="1"/>
              <a:t>callset</a:t>
            </a:r>
            <a:r>
              <a:rPr lang="en-US" baseline="0" dirty="0"/>
              <a:t> against a data set you consider to be true (i.e. a truth set)</a:t>
            </a:r>
          </a:p>
          <a:p>
            <a:endParaRPr lang="en-US" baseline="0" dirty="0"/>
          </a:p>
          <a:p>
            <a:r>
              <a:rPr lang="en-US" baseline="0" dirty="0"/>
              <a:t>some </a:t>
            </a:r>
            <a:r>
              <a:rPr lang="en-US" b="1" baseline="0" dirty="0"/>
              <a:t>caveats</a:t>
            </a:r>
            <a:r>
              <a:rPr lang="en-US" baseline="0" dirty="0"/>
              <a:t>: ex) cohort sizes, if bigger, then # of SNPs and </a:t>
            </a:r>
            <a:r>
              <a:rPr lang="en-US" baseline="0" dirty="0" err="1"/>
              <a:t>indels</a:t>
            </a:r>
            <a:r>
              <a:rPr lang="en-US" baseline="0" dirty="0"/>
              <a:t> are going to be bigger</a:t>
            </a:r>
          </a:p>
          <a:p>
            <a:r>
              <a:rPr lang="en-US" baseline="0" dirty="0"/>
              <a:t>you want it to </a:t>
            </a:r>
            <a:r>
              <a:rPr lang="en-US" b="1" baseline="0" dirty="0"/>
              <a:t>match</a:t>
            </a:r>
            <a:r>
              <a:rPr lang="en-US" baseline="0" dirty="0"/>
              <a:t> but you won't find exact matches so you need to adjust to it.</a:t>
            </a:r>
            <a:endParaRPr lang="en-US" dirty="0"/>
          </a:p>
        </p:txBody>
      </p:sp>
      <p:sp>
        <p:nvSpPr>
          <p:cNvPr id="4" name="Slide Number Placeholder 3"/>
          <p:cNvSpPr>
            <a:spLocks noGrp="1"/>
          </p:cNvSpPr>
          <p:nvPr>
            <p:ph type="sldNum" sz="quarter" idx="10"/>
          </p:nvPr>
        </p:nvSpPr>
        <p:spPr/>
        <p:txBody>
          <a:bodyPr/>
          <a:lstStyle/>
          <a:p>
            <a:pPr>
              <a:defRPr/>
            </a:pPr>
            <a:fld id="{446C12FC-51CF-BF47-9AA8-CAA54A99FD67}" type="slidenum">
              <a:rPr lang="en-US" smtClean="0"/>
              <a:pPr>
                <a:defRPr/>
              </a:pPr>
              <a:t>4</a:t>
            </a:fld>
            <a:endParaRPr lang="en-US"/>
          </a:p>
        </p:txBody>
      </p:sp>
    </p:spTree>
    <p:extLst>
      <p:ext uri="{BB962C8B-B14F-4D97-AF65-F5344CB8AC3E}">
        <p14:creationId xmlns:p14="http://schemas.microsoft.com/office/powerpoint/2010/main" val="1797820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dirty="0" err="1">
                <a:latin typeface="Calibri" charset="0"/>
              </a:rPr>
              <a:t>Callset</a:t>
            </a:r>
            <a:r>
              <a:rPr lang="en-US" dirty="0">
                <a:latin typeface="Calibri" charset="0"/>
              </a:rPr>
              <a:t> Evaluation</a:t>
            </a:r>
            <a:r>
              <a:rPr lang="en-US" baseline="0" dirty="0">
                <a:latin typeface="Calibri" charset="0"/>
              </a:rPr>
              <a:t> </a:t>
            </a:r>
            <a:r>
              <a:rPr lang="en-US" b="1" dirty="0">
                <a:latin typeface="Calibri" charset="0"/>
              </a:rPr>
              <a:t>depends</a:t>
            </a:r>
            <a:r>
              <a:rPr lang="en-US" dirty="0">
                <a:latin typeface="Calibri" charset="0"/>
              </a:rPr>
              <a:t> on having a good </a:t>
            </a:r>
            <a:r>
              <a:rPr lang="en-US" b="1" dirty="0">
                <a:latin typeface="Calibri" charset="0"/>
              </a:rPr>
              <a:t>representative</a:t>
            </a:r>
            <a:r>
              <a:rPr lang="en-US" b="1" baseline="0" dirty="0">
                <a:latin typeface="Calibri" charset="0"/>
              </a:rPr>
              <a:t> truth set</a:t>
            </a:r>
            <a:r>
              <a:rPr lang="en-US" baseline="0" dirty="0">
                <a:latin typeface="Calibri" charset="0"/>
              </a:rPr>
              <a:t> to compare to.</a:t>
            </a:r>
            <a:endParaRPr lang="en-US" dirty="0">
              <a:latin typeface="Calibri" charset="0"/>
            </a:endParaRPr>
          </a:p>
          <a:p>
            <a:pPr marL="171450" indent="-171450">
              <a:spcBef>
                <a:spcPct val="0"/>
              </a:spcBef>
              <a:buFontTx/>
              <a:buChar char="-"/>
            </a:pPr>
            <a:endParaRPr lang="en-US" dirty="0">
              <a:latin typeface="Calibri" charset="0"/>
            </a:endParaRPr>
          </a:p>
          <a:p>
            <a:pPr marL="171450" indent="-171450">
              <a:spcBef>
                <a:spcPct val="0"/>
              </a:spcBef>
              <a:buFontTx/>
              <a:buChar char="-"/>
            </a:pPr>
            <a:r>
              <a:rPr lang="en-US" dirty="0">
                <a:latin typeface="Calibri" charset="0"/>
              </a:rPr>
              <a:t>Match the populations: It has been shown that cohorts of different geographic </a:t>
            </a:r>
            <a:r>
              <a:rPr lang="en-US" b="1" dirty="0">
                <a:latin typeface="Calibri" charset="0"/>
              </a:rPr>
              <a:t>ancestry</a:t>
            </a:r>
            <a:r>
              <a:rPr lang="en-US" dirty="0">
                <a:latin typeface="Calibri" charset="0"/>
              </a:rPr>
              <a:t> have </a:t>
            </a:r>
            <a:r>
              <a:rPr lang="en-US" b="1" dirty="0">
                <a:latin typeface="Calibri" charset="0"/>
              </a:rPr>
              <a:t>different patterns/amounts of variants</a:t>
            </a:r>
            <a:r>
              <a:rPr lang="en-US" dirty="0">
                <a:latin typeface="Calibri" charset="0"/>
              </a:rPr>
              <a:t>. It wouldn’t make sense to use a</a:t>
            </a:r>
            <a:r>
              <a:rPr lang="en-US" baseline="0" dirty="0">
                <a:latin typeface="Calibri" charset="0"/>
              </a:rPr>
              <a:t> European </a:t>
            </a:r>
            <a:r>
              <a:rPr lang="en-US" dirty="0">
                <a:latin typeface="Calibri" charset="0"/>
              </a:rPr>
              <a:t>population for your truth set when looking at African</a:t>
            </a:r>
            <a:r>
              <a:rPr lang="en-US" baseline="0" dirty="0">
                <a:latin typeface="Calibri" charset="0"/>
              </a:rPr>
              <a:t> </a:t>
            </a:r>
            <a:r>
              <a:rPr lang="en-US" dirty="0">
                <a:latin typeface="Calibri" charset="0"/>
              </a:rPr>
              <a:t>data for example</a:t>
            </a:r>
          </a:p>
          <a:p>
            <a:pPr marL="171450" indent="-171450">
              <a:spcBef>
                <a:spcPct val="0"/>
              </a:spcBef>
              <a:buFontTx/>
              <a:buChar char="-"/>
            </a:pPr>
            <a:r>
              <a:rPr lang="en-US" dirty="0">
                <a:latin typeface="Calibri" charset="0"/>
              </a:rPr>
              <a:t>Match the </a:t>
            </a:r>
            <a:r>
              <a:rPr lang="en-US" b="1" dirty="0">
                <a:latin typeface="Calibri" charset="0"/>
              </a:rPr>
              <a:t>sequencing technique</a:t>
            </a:r>
            <a:r>
              <a:rPr lang="en-US" dirty="0">
                <a:latin typeface="Calibri" charset="0"/>
              </a:rPr>
              <a:t>: Your truth set should be </a:t>
            </a:r>
            <a:r>
              <a:rPr lang="en-US" b="1" dirty="0">
                <a:latin typeface="Calibri" charset="0"/>
              </a:rPr>
              <a:t>whole-genome sequencing</a:t>
            </a:r>
            <a:r>
              <a:rPr lang="en-US" dirty="0">
                <a:latin typeface="Calibri" charset="0"/>
              </a:rPr>
              <a:t> or </a:t>
            </a:r>
            <a:r>
              <a:rPr lang="en-US" b="1" dirty="0">
                <a:latin typeface="Calibri" charset="0"/>
              </a:rPr>
              <a:t>whole-exome sequencing</a:t>
            </a:r>
            <a:r>
              <a:rPr lang="en-US" dirty="0">
                <a:latin typeface="Calibri" charset="0"/>
              </a:rPr>
              <a:t> in the same way that your </a:t>
            </a:r>
            <a:r>
              <a:rPr lang="en-US" dirty="0" err="1">
                <a:latin typeface="Calibri" charset="0"/>
              </a:rPr>
              <a:t>callset</a:t>
            </a:r>
            <a:r>
              <a:rPr lang="en-US" dirty="0">
                <a:latin typeface="Calibri" charset="0"/>
              </a:rPr>
              <a:t> was sequenced, provided that you are using sequenced data for a truth set. Whole genome sequencing data will </a:t>
            </a:r>
            <a:r>
              <a:rPr lang="en-US" b="1" dirty="0">
                <a:latin typeface="Calibri" charset="0"/>
              </a:rPr>
              <a:t>call</a:t>
            </a:r>
            <a:r>
              <a:rPr lang="en-US" dirty="0">
                <a:latin typeface="Calibri" charset="0"/>
              </a:rPr>
              <a:t> </a:t>
            </a:r>
            <a:r>
              <a:rPr lang="en-US" b="1" dirty="0">
                <a:latin typeface="Calibri" charset="0"/>
              </a:rPr>
              <a:t>variants in intergenic regions</a:t>
            </a:r>
            <a:r>
              <a:rPr lang="en-US" dirty="0">
                <a:latin typeface="Calibri" charset="0"/>
              </a:rPr>
              <a:t>, whereas whole exome data will not. Additionally, whole exome data is more likely to call variants at the edges of their reads, resulting in possible calls at the beginning or end of an exome.</a:t>
            </a:r>
          </a:p>
          <a:p>
            <a:pPr marL="171450" indent="-171450">
              <a:spcBef>
                <a:spcPct val="0"/>
              </a:spcBef>
              <a:buFontTx/>
              <a:buChar char="-"/>
            </a:pPr>
            <a:r>
              <a:rPr lang="en-US" b="1" dirty="0">
                <a:latin typeface="Calibri" charset="0"/>
              </a:rPr>
              <a:t>Family-based project </a:t>
            </a:r>
            <a:r>
              <a:rPr lang="en-US" dirty="0">
                <a:latin typeface="Calibri" charset="0"/>
              </a:rPr>
              <a:t>– will</a:t>
            </a:r>
            <a:r>
              <a:rPr lang="en-US" baseline="0" dirty="0">
                <a:latin typeface="Calibri" charset="0"/>
              </a:rPr>
              <a:t> look different from non-family based</a:t>
            </a:r>
            <a:endParaRPr lang="en-US" dirty="0">
              <a:latin typeface="Calibri" charset="0"/>
            </a:endParaRPr>
          </a:p>
          <a:p>
            <a:pPr marL="171450" indent="-171450">
              <a:spcBef>
                <a:spcPct val="0"/>
              </a:spcBef>
              <a:buFontTx/>
              <a:buChar char="-"/>
            </a:pPr>
            <a:r>
              <a:rPr lang="en-US" b="1" dirty="0">
                <a:latin typeface="Calibri" charset="0"/>
              </a:rPr>
              <a:t>Cohort</a:t>
            </a:r>
            <a:r>
              <a:rPr lang="en-US" b="1" baseline="0" dirty="0">
                <a:latin typeface="Calibri" charset="0"/>
              </a:rPr>
              <a:t> sizes</a:t>
            </a:r>
            <a:r>
              <a:rPr lang="en-US" baseline="0" dirty="0">
                <a:latin typeface="Calibri" charset="0"/>
              </a:rPr>
              <a:t>: 100 vs 100,000 ; </a:t>
            </a:r>
            <a:r>
              <a:rPr lang="en-US" b="1" baseline="0" dirty="0">
                <a:latin typeface="Calibri" charset="0"/>
              </a:rPr>
              <a:t>statistics</a:t>
            </a:r>
            <a:r>
              <a:rPr lang="en-US" baseline="0" dirty="0">
                <a:latin typeface="Calibri" charset="0"/>
              </a:rPr>
              <a:t> will be </a:t>
            </a:r>
            <a:r>
              <a:rPr lang="en-US" b="1" baseline="0" dirty="0">
                <a:latin typeface="Calibri" charset="0"/>
              </a:rPr>
              <a:t>different</a:t>
            </a:r>
            <a:r>
              <a:rPr lang="en-US" baseline="0" dirty="0">
                <a:latin typeface="Calibri" charset="0"/>
              </a:rPr>
              <a:t> so can’t compare them</a:t>
            </a:r>
          </a:p>
          <a:p>
            <a:pPr marL="171450" indent="-171450">
              <a:spcBef>
                <a:spcPct val="0"/>
              </a:spcBef>
              <a:buFontTx/>
              <a:buChar char="-"/>
            </a:pPr>
            <a:endParaRPr lang="en-US" baseline="0" dirty="0">
              <a:latin typeface="Calibri" charset="0"/>
            </a:endParaRPr>
          </a:p>
          <a:p>
            <a:pPr marL="171450" indent="-171450">
              <a:spcBef>
                <a:spcPct val="0"/>
              </a:spcBef>
              <a:buFontTx/>
              <a:buChar char="-"/>
            </a:pPr>
            <a:r>
              <a:rPr lang="en-US" baseline="0" dirty="0">
                <a:latin typeface="Calibri" charset="0"/>
              </a:rPr>
              <a:t>Graph: </a:t>
            </a:r>
            <a:r>
              <a:rPr lang="en-US" sz="1200" b="0" i="0" kern="1200" dirty="0">
                <a:solidFill>
                  <a:schemeClr val="tx1"/>
                </a:solidFill>
                <a:effectLst/>
                <a:latin typeface="+mn-lt"/>
                <a:ea typeface="ＭＳ Ｐゴシック" charset="0"/>
                <a:cs typeface="ＭＳ Ｐゴシック" charset="0"/>
              </a:rPr>
              <a:t>The </a:t>
            </a:r>
            <a:r>
              <a:rPr lang="en-US" sz="1200" b="1" i="0" kern="1200" dirty="0">
                <a:solidFill>
                  <a:schemeClr val="tx1"/>
                </a:solidFill>
                <a:effectLst/>
                <a:latin typeface="+mn-lt"/>
                <a:ea typeface="ＭＳ Ｐゴシック" charset="0"/>
                <a:cs typeface="ＭＳ Ｐゴシック" charset="0"/>
              </a:rPr>
              <a:t>average</a:t>
            </a:r>
            <a:r>
              <a:rPr lang="en-US" sz="1200" b="0" i="0" kern="1200" dirty="0">
                <a:solidFill>
                  <a:schemeClr val="tx1"/>
                </a:solidFill>
                <a:effectLst/>
                <a:latin typeface="+mn-lt"/>
                <a:ea typeface="ＭＳ Ｐゴシック" charset="0"/>
                <a:cs typeface="ＭＳ Ｐゴシック" charset="0"/>
              </a:rPr>
              <a:t> number of </a:t>
            </a:r>
            <a:r>
              <a:rPr lang="en-US" sz="1200" b="1" i="0" kern="1200" dirty="0">
                <a:solidFill>
                  <a:schemeClr val="tx1"/>
                </a:solidFill>
                <a:effectLst/>
                <a:latin typeface="+mn-lt"/>
                <a:ea typeface="ＭＳ Ｐゴシック" charset="0"/>
                <a:cs typeface="ＭＳ Ｐゴシック" charset="0"/>
              </a:rPr>
              <a:t>singletons</a:t>
            </a:r>
            <a:r>
              <a:rPr lang="en-US" sz="1200" b="0" i="0" kern="1200" dirty="0">
                <a:solidFill>
                  <a:schemeClr val="tx1"/>
                </a:solidFill>
                <a:effectLst/>
                <a:latin typeface="+mn-lt"/>
                <a:ea typeface="ＭＳ Ｐゴシック" charset="0"/>
                <a:cs typeface="ＭＳ Ｐゴシック" charset="0"/>
              </a:rPr>
              <a:t> per </a:t>
            </a:r>
            <a:r>
              <a:rPr lang="en-US" sz="1200" b="1" i="0" kern="1200" dirty="0">
                <a:solidFill>
                  <a:schemeClr val="tx1"/>
                </a:solidFill>
                <a:effectLst/>
                <a:latin typeface="+mn-lt"/>
                <a:ea typeface="ＭＳ Ｐゴシック" charset="0"/>
                <a:cs typeface="ＭＳ Ｐゴシック" charset="0"/>
              </a:rPr>
              <a:t>genome</a:t>
            </a:r>
            <a:r>
              <a:rPr lang="en-US" sz="1200" b="0" i="0" kern="1200" dirty="0">
                <a:solidFill>
                  <a:schemeClr val="tx1"/>
                </a:solidFill>
                <a:effectLst/>
                <a:latin typeface="+mn-lt"/>
                <a:ea typeface="ＭＳ Ｐゴシック" charset="0"/>
                <a:cs typeface="ＭＳ Ｐゴシック" charset="0"/>
              </a:rPr>
              <a:t> (from 1000 Genomes Project)</a:t>
            </a:r>
            <a:endParaRPr lang="en-US" baseline="0" dirty="0">
              <a:latin typeface="Calibri" charset="0"/>
            </a:endParaRPr>
          </a:p>
          <a:p>
            <a:pPr marL="171450" indent="-171450">
              <a:spcBef>
                <a:spcPct val="0"/>
              </a:spcBef>
              <a:buFontTx/>
              <a:buChar char="-"/>
            </a:pPr>
            <a:endParaRPr lang="en-US" baseline="0" dirty="0">
              <a:latin typeface="Calibri" charset="0"/>
            </a:endParaRPr>
          </a:p>
          <a:p>
            <a:pPr marL="171450" indent="-171450">
              <a:spcBef>
                <a:spcPct val="0"/>
              </a:spcBef>
              <a:buFontTx/>
              <a:buChar char="-"/>
            </a:pPr>
            <a:r>
              <a:rPr lang="en-US" baseline="0" dirty="0">
                <a:latin typeface="Calibri" charset="0"/>
              </a:rPr>
              <a:t>Need to match these as best we can to compare statistics</a:t>
            </a:r>
          </a:p>
          <a:p>
            <a:pPr marL="171450" marR="0" indent="-171450" algn="l" defTabSz="457200" rtl="0" eaLnBrk="1" fontAlgn="base" latinLnBrk="0" hangingPunct="1">
              <a:lnSpc>
                <a:spcPct val="100000"/>
              </a:lnSpc>
              <a:spcBef>
                <a:spcPct val="0"/>
              </a:spcBef>
              <a:spcAft>
                <a:spcPct val="0"/>
              </a:spcAft>
              <a:buClrTx/>
              <a:buSzTx/>
              <a:buFontTx/>
              <a:buChar char="-"/>
              <a:tabLst/>
              <a:defRPr/>
            </a:pPr>
            <a:r>
              <a:rPr lang="en-US" dirty="0">
                <a:latin typeface="Calibri" charset="0"/>
              </a:rPr>
              <a:t>(last point</a:t>
            </a:r>
            <a:r>
              <a:rPr lang="en-US" baseline="0" dirty="0">
                <a:latin typeface="Calibri" charset="0"/>
              </a:rPr>
              <a:t>)</a:t>
            </a:r>
            <a:endParaRPr lang="en-US" dirty="0">
              <a:latin typeface="Calibri" charset="0"/>
            </a:endParaRP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602E4542-348E-BF45-8230-ABB7310ABB3A}" type="slidenum">
              <a:rPr lang="en-US" sz="1200"/>
              <a:pPr eaLnBrk="1" hangingPunct="1"/>
              <a:t>5</a:t>
            </a:fld>
            <a:endParaRPr lang="en-US" sz="1200"/>
          </a:p>
        </p:txBody>
      </p:sp>
    </p:spTree>
    <p:extLst>
      <p:ext uri="{BB962C8B-B14F-4D97-AF65-F5344CB8AC3E}">
        <p14:creationId xmlns:p14="http://schemas.microsoft.com/office/powerpoint/2010/main" val="451960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r>
              <a:rPr lang="en-US" dirty="0">
                <a:latin typeface="Calibri" charset="0"/>
              </a:rPr>
              <a:t>A </a:t>
            </a:r>
            <a:r>
              <a:rPr lang="en-US" b="1" dirty="0">
                <a:latin typeface="Calibri" charset="0"/>
              </a:rPr>
              <a:t>truth set </a:t>
            </a:r>
            <a:r>
              <a:rPr lang="en-US" dirty="0">
                <a:latin typeface="Calibri" charset="0"/>
              </a:rPr>
              <a:t>is a </a:t>
            </a:r>
            <a:r>
              <a:rPr lang="en-US" b="1" dirty="0">
                <a:latin typeface="Calibri" charset="0"/>
              </a:rPr>
              <a:t>set of data </a:t>
            </a:r>
            <a:r>
              <a:rPr lang="en-US" dirty="0">
                <a:latin typeface="Calibri" charset="0"/>
              </a:rPr>
              <a:t>that you trust to</a:t>
            </a:r>
            <a:r>
              <a:rPr lang="en-US" baseline="0" dirty="0">
                <a:latin typeface="Calibri" charset="0"/>
              </a:rPr>
              <a:t> serve as a </a:t>
            </a:r>
            <a:r>
              <a:rPr lang="en-US" b="1" baseline="0" dirty="0">
                <a:latin typeface="Calibri" charset="0"/>
              </a:rPr>
              <a:t>standard of comparison</a:t>
            </a:r>
            <a:r>
              <a:rPr lang="en-US" baseline="0" dirty="0">
                <a:latin typeface="Calibri" charset="0"/>
              </a:rPr>
              <a:t>. The following are some examples</a:t>
            </a:r>
            <a:endParaRPr lang="en-US" dirty="0">
              <a:latin typeface="Calibri" charset="0"/>
            </a:endParaRPr>
          </a:p>
          <a:p>
            <a:pPr marL="171450" indent="-171450">
              <a:spcBef>
                <a:spcPct val="0"/>
              </a:spcBef>
              <a:buFontTx/>
              <a:buChar char="-"/>
            </a:pPr>
            <a:r>
              <a:rPr lang="en-US" dirty="0" err="1">
                <a:latin typeface="Calibri" charset="0"/>
              </a:rPr>
              <a:t>dbSNP</a:t>
            </a:r>
            <a:r>
              <a:rPr lang="en-US" dirty="0">
                <a:latin typeface="Calibri" charset="0"/>
              </a:rPr>
              <a:t>: a </a:t>
            </a:r>
            <a:r>
              <a:rPr lang="en-US" b="1" dirty="0">
                <a:latin typeface="Calibri" charset="0"/>
              </a:rPr>
              <a:t>not-so-good </a:t>
            </a:r>
            <a:r>
              <a:rPr lang="en-US" dirty="0">
                <a:latin typeface="Calibri" charset="0"/>
              </a:rPr>
              <a:t>truth set mainly used as a </a:t>
            </a:r>
            <a:r>
              <a:rPr lang="en-US" b="1" dirty="0">
                <a:latin typeface="Calibri" charset="0"/>
              </a:rPr>
              <a:t>sanity check</a:t>
            </a:r>
            <a:r>
              <a:rPr lang="en-US" dirty="0">
                <a:latin typeface="Calibri" charset="0"/>
              </a:rPr>
              <a:t>, since it is not </a:t>
            </a:r>
            <a:r>
              <a:rPr lang="en-US" b="1" dirty="0">
                <a:latin typeface="Calibri" charset="0"/>
              </a:rPr>
              <a:t>quality checked </a:t>
            </a:r>
            <a:r>
              <a:rPr lang="en-US" dirty="0">
                <a:latin typeface="Calibri" charset="0"/>
              </a:rPr>
              <a:t>before variants are included ; cannot</a:t>
            </a:r>
            <a:r>
              <a:rPr lang="en-US" baseline="0" dirty="0">
                <a:latin typeface="Calibri" charset="0"/>
              </a:rPr>
              <a:t> delete bad sets (?)</a:t>
            </a:r>
          </a:p>
          <a:p>
            <a:pPr marL="171450" indent="-171450">
              <a:spcBef>
                <a:spcPct val="0"/>
              </a:spcBef>
              <a:buFontTx/>
              <a:buChar char="-"/>
            </a:pPr>
            <a:r>
              <a:rPr lang="en-US" b="1" baseline="0" dirty="0" err="1">
                <a:latin typeface="Calibri" charset="0"/>
              </a:rPr>
              <a:t>ExAC</a:t>
            </a:r>
            <a:r>
              <a:rPr lang="en-US" baseline="0" dirty="0">
                <a:latin typeface="Calibri" charset="0"/>
              </a:rPr>
              <a:t> – entire </a:t>
            </a:r>
            <a:r>
              <a:rPr lang="en-US" b="1" baseline="0" dirty="0">
                <a:latin typeface="Calibri" charset="0"/>
              </a:rPr>
              <a:t>catalog </a:t>
            </a:r>
            <a:r>
              <a:rPr lang="en-US" baseline="0" dirty="0">
                <a:latin typeface="Calibri" charset="0"/>
              </a:rPr>
              <a:t>of </a:t>
            </a:r>
            <a:r>
              <a:rPr lang="en-US" b="1" baseline="0" dirty="0">
                <a:latin typeface="Calibri" charset="0"/>
              </a:rPr>
              <a:t>human variation </a:t>
            </a:r>
            <a:r>
              <a:rPr lang="en-US" baseline="0" dirty="0">
                <a:latin typeface="Calibri" charset="0"/>
              </a:rPr>
              <a:t>;; </a:t>
            </a:r>
            <a:r>
              <a:rPr lang="en-US" baseline="0" dirty="0" err="1">
                <a:latin typeface="Calibri" charset="0"/>
              </a:rPr>
              <a:t>ExAC</a:t>
            </a:r>
            <a:r>
              <a:rPr lang="en-US" baseline="0" dirty="0">
                <a:latin typeface="Calibri" charset="0"/>
              </a:rPr>
              <a:t> contains data about exomes and </a:t>
            </a:r>
            <a:r>
              <a:rPr lang="en-US" baseline="0" dirty="0" err="1">
                <a:latin typeface="Calibri" charset="0"/>
              </a:rPr>
              <a:t>gnomAD</a:t>
            </a:r>
            <a:r>
              <a:rPr lang="en-US" baseline="0" dirty="0">
                <a:latin typeface="Calibri" charset="0"/>
              </a:rPr>
              <a:t> contains </a:t>
            </a:r>
            <a:r>
              <a:rPr lang="en-US" baseline="0" dirty="0" err="1">
                <a:latin typeface="Calibri" charset="0"/>
              </a:rPr>
              <a:t>ExAC</a:t>
            </a:r>
            <a:r>
              <a:rPr lang="en-US" baseline="0" dirty="0">
                <a:latin typeface="Calibri" charset="0"/>
              </a:rPr>
              <a:t> + whole genomes ; </a:t>
            </a:r>
            <a:r>
              <a:rPr lang="en-US" b="1" baseline="0" dirty="0">
                <a:latin typeface="Calibri" charset="0"/>
              </a:rPr>
              <a:t>graph</a:t>
            </a:r>
            <a:r>
              <a:rPr lang="en-US" baseline="0" dirty="0">
                <a:latin typeface="Calibri" charset="0"/>
              </a:rPr>
              <a:t> about </a:t>
            </a:r>
            <a:r>
              <a:rPr lang="en-US" baseline="0" dirty="0" err="1">
                <a:latin typeface="Calibri" charset="0"/>
              </a:rPr>
              <a:t>ExAC</a:t>
            </a:r>
            <a:r>
              <a:rPr lang="en-US" baseline="0" dirty="0">
                <a:latin typeface="Calibri" charset="0"/>
              </a:rPr>
              <a:t> on </a:t>
            </a:r>
            <a:r>
              <a:rPr lang="en-US" b="1" baseline="0" dirty="0">
                <a:latin typeface="Calibri" charset="0"/>
              </a:rPr>
              <a:t>next slide</a:t>
            </a:r>
            <a:endParaRPr lang="en-US" b="1" dirty="0">
              <a:latin typeface="Calibri" charset="0"/>
            </a:endParaRPr>
          </a:p>
          <a:p>
            <a:pPr marL="171450" indent="-171450">
              <a:spcBef>
                <a:spcPct val="0"/>
              </a:spcBef>
              <a:buFontTx/>
              <a:buChar char="-"/>
            </a:pPr>
            <a:r>
              <a:rPr lang="en-US" dirty="0" err="1">
                <a:latin typeface="Calibri" charset="0"/>
              </a:rPr>
              <a:t>HapMap</a:t>
            </a:r>
            <a:r>
              <a:rPr lang="en-US" dirty="0">
                <a:latin typeface="Calibri" charset="0"/>
              </a:rPr>
              <a:t>, OMNI, &amp; NIST: great </a:t>
            </a:r>
            <a:r>
              <a:rPr lang="en-US" b="1" dirty="0">
                <a:latin typeface="Calibri" charset="0"/>
              </a:rPr>
              <a:t>public resources</a:t>
            </a:r>
          </a:p>
          <a:p>
            <a:pPr marL="628650" lvl="1" indent="-171450">
              <a:spcBef>
                <a:spcPct val="0"/>
              </a:spcBef>
              <a:buFontTx/>
              <a:buChar char="-"/>
            </a:pPr>
            <a:r>
              <a:rPr lang="en-US" dirty="0" err="1">
                <a:latin typeface="Calibri" charset="0"/>
              </a:rPr>
              <a:t>HapMap</a:t>
            </a:r>
            <a:r>
              <a:rPr lang="en-US" baseline="0" dirty="0">
                <a:latin typeface="Calibri" charset="0"/>
              </a:rPr>
              <a:t> – Whole genomes – relatively global populations</a:t>
            </a:r>
          </a:p>
          <a:p>
            <a:pPr marL="628650" lvl="1" indent="-171450">
              <a:spcBef>
                <a:spcPct val="0"/>
              </a:spcBef>
              <a:buFontTx/>
              <a:buChar char="-"/>
            </a:pPr>
            <a:r>
              <a:rPr lang="en-US" baseline="0" dirty="0">
                <a:latin typeface="Calibri" charset="0"/>
              </a:rPr>
              <a:t>OMNI – array validation of common SNPs</a:t>
            </a:r>
            <a:endParaRPr lang="en-US" dirty="0">
              <a:latin typeface="Calibri" charset="0"/>
            </a:endParaRPr>
          </a:p>
          <a:p>
            <a:pPr marL="628650" marR="0" lvl="1" indent="-171450" algn="l" defTabSz="457200" rtl="0" eaLnBrk="1" fontAlgn="base" latinLnBrk="0" hangingPunct="1">
              <a:lnSpc>
                <a:spcPct val="100000"/>
              </a:lnSpc>
              <a:spcBef>
                <a:spcPct val="0"/>
              </a:spcBef>
              <a:spcAft>
                <a:spcPct val="0"/>
              </a:spcAft>
              <a:buClrTx/>
              <a:buSzTx/>
              <a:buFontTx/>
              <a:buChar char="-"/>
              <a:tabLst/>
              <a:defRPr/>
            </a:pPr>
            <a:r>
              <a:rPr lang="en-US" sz="1200" b="0" i="0" u="sng" kern="1200" dirty="0">
                <a:solidFill>
                  <a:schemeClr val="tx1"/>
                </a:solidFill>
                <a:effectLst/>
                <a:latin typeface="+mn-lt"/>
                <a:ea typeface="ＭＳ Ｐゴシック" charset="0"/>
                <a:cs typeface="+mn-cs"/>
                <a:hlinkClick r:id="rId3"/>
              </a:rPr>
              <a:t>NIST: National Institute of Standards and Technology</a:t>
            </a:r>
            <a:endParaRPr lang="en-US" sz="1200" b="0" i="0" u="sng" kern="1200" dirty="0">
              <a:solidFill>
                <a:schemeClr val="tx1"/>
              </a:solidFill>
              <a:effectLst/>
              <a:latin typeface="+mn-lt"/>
              <a:ea typeface="ＭＳ Ｐゴシック" charset="0"/>
              <a:cs typeface="+mn-cs"/>
            </a:endParaRPr>
          </a:p>
          <a:p>
            <a:pPr marL="1085850" marR="0" lvl="2" indent="-171450" algn="l" defTabSz="457200" rtl="0" eaLnBrk="1" fontAlgn="base" latinLnBrk="0" hangingPunct="1">
              <a:lnSpc>
                <a:spcPct val="100000"/>
              </a:lnSpc>
              <a:spcBef>
                <a:spcPct val="0"/>
              </a:spcBef>
              <a:spcAft>
                <a:spcPct val="0"/>
              </a:spcAft>
              <a:buClrTx/>
              <a:buSzTx/>
              <a:buFontTx/>
              <a:buChar char="-"/>
              <a:tabLst/>
              <a:defRPr/>
            </a:pPr>
            <a:r>
              <a:rPr lang="en-US" sz="1200" b="0" i="0" u="none" kern="1200" dirty="0">
                <a:solidFill>
                  <a:schemeClr val="tx1"/>
                </a:solidFill>
                <a:effectLst/>
                <a:latin typeface="Calibri" charset="0"/>
                <a:ea typeface="ＭＳ Ｐゴシック" charset="0"/>
                <a:cs typeface="+mn-cs"/>
              </a:rPr>
              <a:t>Multi-caller</a:t>
            </a:r>
            <a:r>
              <a:rPr lang="en-US" sz="1200" b="0" i="0" u="none" kern="1200" baseline="0" dirty="0">
                <a:solidFill>
                  <a:schemeClr val="tx1"/>
                </a:solidFill>
                <a:effectLst/>
                <a:latin typeface="Calibri" charset="0"/>
                <a:ea typeface="ＭＳ Ｐゴシック" charset="0"/>
                <a:cs typeface="+mn-cs"/>
              </a:rPr>
              <a:t> and multi-technology on a handful of samples</a:t>
            </a:r>
            <a:endParaRPr lang="en-US" sz="1200" b="0" i="0" u="none" kern="1200" dirty="0">
              <a:solidFill>
                <a:schemeClr val="tx1"/>
              </a:solidFill>
              <a:effectLst/>
              <a:latin typeface="Calibri" charset="0"/>
              <a:ea typeface="ＭＳ Ｐゴシック" charset="0"/>
              <a:cs typeface="+mn-cs"/>
            </a:endParaRPr>
          </a:p>
          <a:p>
            <a:pPr marL="628650" marR="0" lvl="1" indent="-171450" algn="l" defTabSz="457200" rtl="0" eaLnBrk="1" fontAlgn="base" latinLnBrk="0" hangingPunct="1">
              <a:lnSpc>
                <a:spcPct val="100000"/>
              </a:lnSpc>
              <a:spcBef>
                <a:spcPct val="0"/>
              </a:spcBef>
              <a:spcAft>
                <a:spcPct val="0"/>
              </a:spcAft>
              <a:buClrTx/>
              <a:buSzTx/>
              <a:buFontTx/>
              <a:buChar char="-"/>
              <a:tabLst/>
              <a:defRPr/>
            </a:pPr>
            <a:endParaRPr lang="en-US" dirty="0">
              <a:latin typeface="Calibri" charset="0"/>
            </a:endParaRPr>
          </a:p>
          <a:p>
            <a:pPr marL="171450" indent="-171450">
              <a:spcBef>
                <a:spcPct val="0"/>
              </a:spcBef>
              <a:buFontTx/>
              <a:buChar char="-"/>
            </a:pPr>
            <a:r>
              <a:rPr lang="en-US" dirty="0">
                <a:latin typeface="Calibri" charset="0"/>
              </a:rPr>
              <a:t>‘Genomes</a:t>
            </a:r>
            <a:r>
              <a:rPr lang="en-US" baseline="0" dirty="0">
                <a:latin typeface="Calibri" charset="0"/>
              </a:rPr>
              <a:t> in a Bottle’ is mostly for method developers to use to validate their methods.</a:t>
            </a:r>
          </a:p>
          <a:p>
            <a:pPr marL="171450" indent="-171450">
              <a:spcBef>
                <a:spcPct val="0"/>
              </a:spcBef>
              <a:buFontTx/>
              <a:buChar char="-"/>
            </a:pPr>
            <a:endParaRPr lang="en-US" baseline="0" dirty="0">
              <a:latin typeface="Calibri" charset="0"/>
            </a:endParaRPr>
          </a:p>
          <a:p>
            <a:pPr marL="171450" indent="-171450">
              <a:spcBef>
                <a:spcPct val="0"/>
              </a:spcBef>
              <a:buFontTx/>
              <a:buChar char="-"/>
            </a:pPr>
            <a:endParaRPr lang="en-US" baseline="0" dirty="0">
              <a:latin typeface="Calibri" charset="0"/>
            </a:endParaRPr>
          </a:p>
          <a:p>
            <a:pPr marL="171450" indent="-171450">
              <a:spcBef>
                <a:spcPct val="0"/>
              </a:spcBef>
              <a:buFontTx/>
              <a:buChar char="-"/>
            </a:pPr>
            <a:r>
              <a:rPr lang="en-US" baseline="0" dirty="0">
                <a:latin typeface="Calibri" charset="0"/>
              </a:rPr>
              <a:t>--------------------------</a:t>
            </a:r>
          </a:p>
          <a:p>
            <a:pPr marL="171450" marR="0" indent="-171450" algn="l" defTabSz="457200" rtl="0" eaLnBrk="1" fontAlgn="base" latinLnBrk="0" hangingPunct="1">
              <a:lnSpc>
                <a:spcPct val="100000"/>
              </a:lnSpc>
              <a:spcBef>
                <a:spcPct val="0"/>
              </a:spcBef>
              <a:spcAft>
                <a:spcPct val="0"/>
              </a:spcAft>
              <a:buClrTx/>
              <a:buSzTx/>
              <a:buFontTx/>
              <a:buChar char="-"/>
              <a:tabLst/>
              <a:defRPr/>
            </a:pPr>
            <a:r>
              <a:rPr lang="en-US" baseline="0" dirty="0" err="1">
                <a:latin typeface="Calibri" charset="0"/>
              </a:rPr>
              <a:t>ExAC</a:t>
            </a:r>
            <a:r>
              <a:rPr lang="en-US" baseline="0" dirty="0">
                <a:latin typeface="Calibri" charset="0"/>
              </a:rPr>
              <a:t> - </a:t>
            </a:r>
            <a:r>
              <a:rPr lang="en-US" sz="1200" b="0" u="sng" kern="1200" dirty="0">
                <a:solidFill>
                  <a:schemeClr val="tx1"/>
                </a:solidFill>
                <a:effectLst/>
                <a:latin typeface="+mn-lt"/>
                <a:ea typeface="ＭＳ Ｐゴシック" charset="0"/>
                <a:cs typeface="ＭＳ Ｐゴシック" charset="0"/>
                <a:hlinkClick r:id="rId4"/>
              </a:rPr>
              <a:t>Exome Aggregation Consortium</a:t>
            </a:r>
            <a:endParaRPr lang="en-US" b="0" dirty="0">
              <a:effectLst/>
            </a:endParaRPr>
          </a:p>
          <a:p>
            <a:pPr marL="171450" marR="0" indent="-171450" algn="l" defTabSz="457200" rtl="0" eaLnBrk="1" fontAlgn="base" latinLnBrk="0" hangingPunct="1">
              <a:lnSpc>
                <a:spcPct val="100000"/>
              </a:lnSpc>
              <a:spcBef>
                <a:spcPct val="0"/>
              </a:spcBef>
              <a:spcAft>
                <a:spcPct val="0"/>
              </a:spcAft>
              <a:buClrTx/>
              <a:buSzTx/>
              <a:buFontTx/>
              <a:buChar char="-"/>
              <a:tabLst/>
              <a:defRPr/>
            </a:pPr>
            <a:r>
              <a:rPr lang="en-US" dirty="0" err="1">
                <a:latin typeface="Calibri" charset="0"/>
              </a:rPr>
              <a:t>gnomAD</a:t>
            </a:r>
            <a:r>
              <a:rPr lang="en-US" dirty="0">
                <a:latin typeface="Calibri" charset="0"/>
              </a:rPr>
              <a:t> -</a:t>
            </a:r>
            <a:r>
              <a:rPr lang="en-US" baseline="0" dirty="0">
                <a:latin typeface="Calibri" charset="0"/>
              </a:rPr>
              <a:t> </a:t>
            </a:r>
            <a:r>
              <a:rPr lang="en-US" sz="1200" b="0" u="none" strike="noStrike" kern="1200" dirty="0">
                <a:solidFill>
                  <a:schemeClr val="tx1"/>
                </a:solidFill>
                <a:effectLst/>
                <a:latin typeface="+mn-lt"/>
                <a:ea typeface="ＭＳ Ｐゴシック" charset="0"/>
                <a:cs typeface="ＭＳ Ｐゴシック" charset="0"/>
                <a:hlinkClick r:id="rId5"/>
              </a:rPr>
              <a:t>Genome Aggregation Database</a:t>
            </a:r>
            <a:endParaRPr lang="en-US" b="0" dirty="0">
              <a:effectLst/>
            </a:endParaRPr>
          </a:p>
        </p:txBody>
      </p:sp>
      <p:sp>
        <p:nvSpPr>
          <p:cNvPr id="32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58A2FFA0-8F1F-ED43-9BD2-D26C0EBBE68B}" type="slidenum">
              <a:rPr lang="en-US" sz="1200"/>
              <a:pPr eaLnBrk="1" hangingPunct="1"/>
              <a:t>6</a:t>
            </a:fld>
            <a:endParaRPr lang="en-US" sz="1200"/>
          </a:p>
        </p:txBody>
      </p:sp>
    </p:spTree>
    <p:extLst>
      <p:ext uri="{BB962C8B-B14F-4D97-AF65-F5344CB8AC3E}">
        <p14:creationId xmlns:p14="http://schemas.microsoft.com/office/powerpoint/2010/main" val="1592876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x-axis is individuals</a:t>
            </a:r>
          </a:p>
          <a:p>
            <a:endParaRPr lang="en-US" dirty="0"/>
          </a:p>
          <a:p>
            <a:r>
              <a:rPr lang="en-US" dirty="0" err="1"/>
              <a:t>ExAC</a:t>
            </a:r>
            <a:r>
              <a:rPr lang="en-US" baseline="0" dirty="0"/>
              <a:t> dataset – </a:t>
            </a:r>
            <a:r>
              <a:rPr lang="en-US" b="0" baseline="0" dirty="0"/>
              <a:t>e</a:t>
            </a:r>
            <a:r>
              <a:rPr lang="en-US" baseline="0" dirty="0"/>
              <a:t>xome aggregation consortium, </a:t>
            </a:r>
          </a:p>
          <a:p>
            <a:r>
              <a:rPr lang="en-US" b="1" baseline="0" dirty="0"/>
              <a:t>data</a:t>
            </a:r>
            <a:r>
              <a:rPr lang="en-US" baseline="0" dirty="0"/>
              <a:t> from </a:t>
            </a:r>
            <a:r>
              <a:rPr lang="en-US" b="1" baseline="0" dirty="0"/>
              <a:t>many projects, </a:t>
            </a:r>
          </a:p>
          <a:p>
            <a:r>
              <a:rPr lang="en-US" b="1" baseline="0" dirty="0"/>
              <a:t>150k samples</a:t>
            </a:r>
            <a:endParaRPr lang="en-US" baseline="0" dirty="0"/>
          </a:p>
          <a:p>
            <a:endParaRPr lang="en-US" baseline="0" dirty="0"/>
          </a:p>
          <a:p>
            <a:r>
              <a:rPr lang="en-US" baseline="0" dirty="0"/>
              <a:t>This graph: </a:t>
            </a:r>
            <a:r>
              <a:rPr lang="en-US" b="1" baseline="0" dirty="0"/>
              <a:t>grouped by project</a:t>
            </a:r>
            <a:r>
              <a:rPr lang="en-US" baseline="0" dirty="0"/>
              <a:t>, </a:t>
            </a:r>
            <a:r>
              <a:rPr lang="en-US" b="1" baseline="0" dirty="0"/>
              <a:t>colored by ethnicity</a:t>
            </a:r>
            <a:r>
              <a:rPr lang="en-US" baseline="0" dirty="0"/>
              <a:t>, each </a:t>
            </a:r>
            <a:r>
              <a:rPr lang="en-US" b="1" baseline="0" dirty="0"/>
              <a:t>dot</a:t>
            </a:r>
            <a:r>
              <a:rPr lang="en-US" baseline="0" dirty="0"/>
              <a:t> is a </a:t>
            </a:r>
            <a:r>
              <a:rPr lang="en-US" b="1" baseline="0" dirty="0"/>
              <a:t>sample</a:t>
            </a:r>
          </a:p>
          <a:p>
            <a:r>
              <a:rPr lang="en-US" baseline="0" dirty="0"/>
              <a:t>	- explain the groupings (projects):</a:t>
            </a:r>
          </a:p>
          <a:p>
            <a:r>
              <a:rPr lang="en-US" baseline="0" dirty="0"/>
              <a:t>		- 1000 genomes project - population-wide study</a:t>
            </a:r>
          </a:p>
          <a:p>
            <a:r>
              <a:rPr lang="en-US" baseline="0" dirty="0"/>
              <a:t>		- T2D -- Type 2 diabetes</a:t>
            </a:r>
          </a:p>
          <a:p>
            <a:r>
              <a:rPr lang="en-US" baseline="0" dirty="0" err="1"/>
              <a:t>ExAC</a:t>
            </a:r>
            <a:r>
              <a:rPr lang="en-US" baseline="0" dirty="0"/>
              <a:t> is available to </a:t>
            </a:r>
            <a:r>
              <a:rPr lang="en-US" b="1" baseline="0" dirty="0"/>
              <a:t>remove common variations </a:t>
            </a:r>
          </a:p>
          <a:p>
            <a:endParaRPr lang="en-US" baseline="0" dirty="0"/>
          </a:p>
          <a:p>
            <a:r>
              <a:rPr lang="en-US" b="1" dirty="0"/>
              <a:t>SNP count </a:t>
            </a:r>
            <a:r>
              <a:rPr lang="en-US" dirty="0"/>
              <a:t>is a metric you’ll compare (one of the specs from a</a:t>
            </a:r>
            <a:r>
              <a:rPr lang="en-US" baseline="0" dirty="0"/>
              <a:t> prior slide</a:t>
            </a:r>
            <a:r>
              <a:rPr lang="en-US" dirty="0"/>
              <a:t>), and you can see that</a:t>
            </a:r>
            <a:r>
              <a:rPr lang="en-US" baseline="0" dirty="0"/>
              <a:t> </a:t>
            </a:r>
            <a:r>
              <a:rPr lang="en-US" baseline="0" dirty="0" err="1"/>
              <a:t>snp</a:t>
            </a:r>
            <a:r>
              <a:rPr lang="en-US" baseline="0" dirty="0"/>
              <a:t> count is higher for certain ethnicities than others. </a:t>
            </a:r>
          </a:p>
          <a:p>
            <a:endParaRPr lang="en-US" baseline="0" dirty="0"/>
          </a:p>
          <a:p>
            <a:pPr marL="0" marR="0" indent="0" algn="l" defTabSz="457200" rtl="0" eaLnBrk="1" fontAlgn="base" latinLnBrk="0" hangingPunct="1">
              <a:lnSpc>
                <a:spcPct val="100000"/>
              </a:lnSpc>
              <a:spcBef>
                <a:spcPct val="30000"/>
              </a:spcBef>
              <a:spcAft>
                <a:spcPct val="0"/>
              </a:spcAft>
              <a:buClrTx/>
              <a:buSzTx/>
              <a:buFontTx/>
              <a:buNone/>
              <a:tabLst/>
              <a:defRPr/>
            </a:pPr>
            <a:r>
              <a:rPr lang="en-US" baseline="0" dirty="0"/>
              <a:t>Aside: You can infer the ethnicity of your samples after the fact (((as long as you don’t have errors in your </a:t>
            </a:r>
            <a:r>
              <a:rPr lang="en-US" baseline="0" dirty="0" err="1"/>
              <a:t>callset</a:t>
            </a:r>
            <a:r>
              <a:rPr lang="en-US" baseline="0" dirty="0"/>
              <a:t> that yield false positives)))</a:t>
            </a:r>
          </a:p>
          <a:p>
            <a:endParaRPr lang="en-US" baseline="0" dirty="0"/>
          </a:p>
          <a:p>
            <a:r>
              <a:rPr lang="en-US" baseline="0" dirty="0"/>
              <a:t>Most obvious is the set of African samples—many more SNPs than the human reference. </a:t>
            </a:r>
          </a:p>
          <a:p>
            <a:r>
              <a:rPr lang="en-US" baseline="0" dirty="0"/>
              <a:t>(Notice that </a:t>
            </a:r>
            <a:r>
              <a:rPr lang="en-US" baseline="0" dirty="0" err="1"/>
              <a:t>african</a:t>
            </a:r>
            <a:r>
              <a:rPr lang="en-US" baseline="0" dirty="0"/>
              <a:t> population higher? -&gt; next slide)</a:t>
            </a:r>
          </a:p>
          <a:p>
            <a:endParaRPr lang="en-US" dirty="0"/>
          </a:p>
        </p:txBody>
      </p:sp>
      <p:sp>
        <p:nvSpPr>
          <p:cNvPr id="4" name="Slide Number Placeholder 3"/>
          <p:cNvSpPr>
            <a:spLocks noGrp="1"/>
          </p:cNvSpPr>
          <p:nvPr>
            <p:ph type="sldNum" sz="quarter" idx="10"/>
          </p:nvPr>
        </p:nvSpPr>
        <p:spPr/>
        <p:txBody>
          <a:bodyPr/>
          <a:lstStyle/>
          <a:p>
            <a:pPr>
              <a:defRPr/>
            </a:pPr>
            <a:fld id="{446C12FC-51CF-BF47-9AA8-CAA54A99FD67}" type="slidenum">
              <a:rPr lang="en-US" smtClean="0"/>
              <a:pPr>
                <a:defRPr/>
              </a:pPr>
              <a:t>7</a:t>
            </a:fld>
            <a:endParaRPr lang="en-US"/>
          </a:p>
        </p:txBody>
      </p:sp>
    </p:spTree>
    <p:extLst>
      <p:ext uri="{BB962C8B-B14F-4D97-AF65-F5344CB8AC3E}">
        <p14:creationId xmlns:p14="http://schemas.microsoft.com/office/powerpoint/2010/main" val="174378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reasons we see more </a:t>
            </a:r>
            <a:r>
              <a:rPr lang="en-US" b="1" dirty="0"/>
              <a:t>SNPs</a:t>
            </a:r>
            <a:r>
              <a:rPr lang="en-US" baseline="0" dirty="0"/>
              <a:t> in </a:t>
            </a:r>
            <a:r>
              <a:rPr lang="en-US" b="1" baseline="0" dirty="0"/>
              <a:t>African samples </a:t>
            </a:r>
            <a:r>
              <a:rPr lang="en-US" baseline="0" dirty="0"/>
              <a:t>is that the </a:t>
            </a:r>
            <a:r>
              <a:rPr lang="en-US" b="1" baseline="0" dirty="0"/>
              <a:t>older population </a:t>
            </a:r>
            <a:r>
              <a:rPr lang="en-US" baseline="0" dirty="0"/>
              <a:t>in Africa was </a:t>
            </a:r>
            <a:r>
              <a:rPr lang="en-US" b="1" baseline="0" dirty="0"/>
              <a:t>diverse</a:t>
            </a:r>
            <a:r>
              <a:rPr lang="en-US" baseline="0" dirty="0"/>
              <a:t> and displays more </a:t>
            </a:r>
            <a:r>
              <a:rPr lang="en-US" b="1" baseline="0" dirty="0"/>
              <a:t>heterogeneity</a:t>
            </a:r>
            <a:r>
              <a:rPr lang="en-US" baseline="0" dirty="0"/>
              <a:t>, in contrast to </a:t>
            </a:r>
            <a:r>
              <a:rPr lang="en-US" b="1" baseline="0" dirty="0"/>
              <a:t>younger populations </a:t>
            </a:r>
            <a:r>
              <a:rPr lang="en-US" baseline="0" dirty="0"/>
              <a:t>that exhibit the </a:t>
            </a:r>
            <a:r>
              <a:rPr lang="en-US" b="1" baseline="0" dirty="0"/>
              <a:t>Founder Effect:</a:t>
            </a:r>
          </a:p>
          <a:p>
            <a:r>
              <a:rPr lang="en-US" sz="1200" b="0" i="0" kern="1200" dirty="0">
                <a:solidFill>
                  <a:schemeClr val="tx1"/>
                </a:solidFill>
                <a:effectLst/>
                <a:latin typeface="+mn-lt"/>
                <a:ea typeface="ＭＳ Ｐゴシック" charset="0"/>
                <a:cs typeface="ＭＳ Ｐゴシック" charset="0"/>
              </a:rPr>
              <a:t>the reduced genetic diversity that results when a population is descended from a small number of colonizing ancestors</a:t>
            </a:r>
            <a:endParaRPr lang="en-US" baseline="0" dirty="0"/>
          </a:p>
          <a:p>
            <a:endParaRPr lang="en-US" baseline="0" dirty="0"/>
          </a:p>
          <a:p>
            <a:r>
              <a:rPr lang="en-US" baseline="0" dirty="0"/>
              <a:t>(Reference was made with </a:t>
            </a:r>
            <a:r>
              <a:rPr lang="en-US" baseline="0" dirty="0" err="1"/>
              <a:t>europeans</a:t>
            </a:r>
            <a:r>
              <a:rPr lang="en-US" baseline="0" dirty="0"/>
              <a:t>)</a:t>
            </a:r>
          </a:p>
          <a:p>
            <a:endParaRPr lang="en-US" baseline="0" dirty="0"/>
          </a:p>
          <a:p>
            <a:endParaRPr lang="en-US" baseline="0" dirty="0"/>
          </a:p>
          <a:p>
            <a:r>
              <a:rPr lang="en-US" baseline="0" dirty="0"/>
              <a:t>---------</a:t>
            </a:r>
          </a:p>
          <a:p>
            <a:r>
              <a:rPr lang="en-US" sz="1200" b="0" i="0" kern="1200" dirty="0">
                <a:solidFill>
                  <a:schemeClr val="tx1"/>
                </a:solidFill>
                <a:effectLst/>
                <a:latin typeface="+mn-lt"/>
                <a:ea typeface="ＭＳ Ｐゴシック" charset="0"/>
                <a:cs typeface="ＭＳ Ｐゴシック" charset="0"/>
              </a:rPr>
              <a:t>In population genetics, the </a:t>
            </a:r>
            <a:r>
              <a:rPr lang="en-US" sz="1200" b="1" i="0" kern="1200" dirty="0">
                <a:solidFill>
                  <a:schemeClr val="tx1"/>
                </a:solidFill>
                <a:effectLst/>
                <a:latin typeface="+mn-lt"/>
                <a:ea typeface="ＭＳ Ｐゴシック" charset="0"/>
                <a:cs typeface="ＭＳ Ｐゴシック" charset="0"/>
              </a:rPr>
              <a:t>founder effect</a:t>
            </a:r>
            <a:r>
              <a:rPr lang="en-US" sz="1200" b="0" i="0" kern="1200" dirty="0">
                <a:solidFill>
                  <a:schemeClr val="tx1"/>
                </a:solidFill>
                <a:effectLst/>
                <a:latin typeface="+mn-lt"/>
                <a:ea typeface="ＭＳ Ｐゴシック" charset="0"/>
                <a:cs typeface="ＭＳ Ｐゴシック" charset="0"/>
              </a:rPr>
              <a:t> is the loss of genetic variation that occurs when a new population is established by a very small number of individuals from a larger population</a:t>
            </a:r>
            <a:endParaRPr lang="en-US" dirty="0"/>
          </a:p>
        </p:txBody>
      </p:sp>
      <p:sp>
        <p:nvSpPr>
          <p:cNvPr id="4" name="Slide Number Placeholder 3"/>
          <p:cNvSpPr>
            <a:spLocks noGrp="1"/>
          </p:cNvSpPr>
          <p:nvPr>
            <p:ph type="sldNum" sz="quarter" idx="10"/>
          </p:nvPr>
        </p:nvSpPr>
        <p:spPr/>
        <p:txBody>
          <a:bodyPr/>
          <a:lstStyle/>
          <a:p>
            <a:pPr>
              <a:defRPr/>
            </a:pPr>
            <a:fld id="{446C12FC-51CF-BF47-9AA8-CAA54A99FD67}" type="slidenum">
              <a:rPr lang="en-US" smtClean="0"/>
              <a:pPr>
                <a:defRPr/>
              </a:pPr>
              <a:t>8</a:t>
            </a:fld>
            <a:endParaRPr lang="en-US"/>
          </a:p>
        </p:txBody>
      </p:sp>
    </p:spTree>
    <p:extLst>
      <p:ext uri="{BB962C8B-B14F-4D97-AF65-F5344CB8AC3E}">
        <p14:creationId xmlns:p14="http://schemas.microsoft.com/office/powerpoint/2010/main" val="3376700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ea typeface="+mn-ea"/>
                <a:cs typeface="+mn-cs"/>
              </a:rPr>
              <a:t>For </a:t>
            </a:r>
            <a:r>
              <a:rPr lang="en-US" dirty="0" err="1">
                <a:ea typeface="+mn-ea"/>
                <a:cs typeface="+mn-cs"/>
              </a:rPr>
              <a:t>callset</a:t>
            </a:r>
            <a:r>
              <a:rPr lang="en-US" dirty="0">
                <a:ea typeface="+mn-ea"/>
                <a:cs typeface="+mn-cs"/>
              </a:rPr>
              <a:t> </a:t>
            </a:r>
            <a:r>
              <a:rPr lang="en-US" dirty="0" err="1">
                <a:ea typeface="+mn-ea"/>
                <a:cs typeface="+mn-cs"/>
              </a:rPr>
              <a:t>evalutation</a:t>
            </a:r>
            <a:endParaRPr lang="en-US" dirty="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ＭＳ Ｐゴシック" charset="0"/>
                <a:cs typeface="ＭＳ Ｐゴシック" charset="0"/>
              </a:rPr>
              <a:t>* name each of these, and say we’ll be going into</a:t>
            </a:r>
            <a:r>
              <a:rPr lang="en-US" sz="1200" kern="1200" baseline="0" dirty="0">
                <a:solidFill>
                  <a:schemeClr val="tx1"/>
                </a:solidFill>
                <a:latin typeface="+mn-lt"/>
                <a:ea typeface="ＭＳ Ｐゴシック" charset="0"/>
                <a:cs typeface="ＭＳ Ｐゴシック" charset="0"/>
              </a:rPr>
              <a:t> detail in the next slides.</a:t>
            </a:r>
            <a:endParaRPr lang="en-US" sz="1200" kern="1200" dirty="0">
              <a:solidFill>
                <a:schemeClr val="tx1"/>
              </a:solidFill>
              <a:latin typeface="+mn-lt"/>
              <a:ea typeface="ＭＳ Ｐゴシック" charset="0"/>
              <a:cs typeface="ＭＳ Ｐゴシック" charset="0"/>
            </a:endParaRPr>
          </a:p>
          <a:p>
            <a:pPr fontAlgn="auto">
              <a:spcBef>
                <a:spcPts val="0"/>
              </a:spcBef>
              <a:spcAft>
                <a:spcPts val="0"/>
              </a:spcAft>
              <a:defRPr/>
            </a:pPr>
            <a:endParaRPr lang="en-US" dirty="0">
              <a:ea typeface="+mn-ea"/>
              <a:cs typeface="+mn-cs"/>
            </a:endParaRPr>
          </a:p>
          <a:p>
            <a:pPr fontAlgn="auto">
              <a:spcBef>
                <a:spcPts val="0"/>
              </a:spcBef>
              <a:spcAft>
                <a:spcPts val="0"/>
              </a:spcAft>
              <a:defRPr/>
            </a:pPr>
            <a:r>
              <a:rPr lang="en-US" dirty="0">
                <a:ea typeface="+mn-ea"/>
                <a:cs typeface="+mn-cs"/>
              </a:rPr>
              <a:t>We will get to how to find these metrics in a minute, but first let’s discuss some</a:t>
            </a:r>
            <a:r>
              <a:rPr lang="en-US" baseline="0" dirty="0">
                <a:ea typeface="+mn-ea"/>
                <a:cs typeface="+mn-cs"/>
              </a:rPr>
              <a:t> </a:t>
            </a:r>
            <a:r>
              <a:rPr lang="en-US" dirty="0">
                <a:ea typeface="+mn-ea"/>
                <a:cs typeface="+mn-cs"/>
              </a:rPr>
              <a:t>metrics that are useful to examine</a:t>
            </a:r>
            <a:r>
              <a:rPr lang="en-US" sz="2000" b="1" i="1" dirty="0">
                <a:ea typeface="+mn-ea"/>
                <a:cs typeface="+mn-cs"/>
              </a:rPr>
              <a:t>. *The ones listed here should be considered the minimum*</a:t>
            </a:r>
            <a:r>
              <a:rPr lang="en-US" dirty="0">
                <a:ea typeface="+mn-ea"/>
                <a:cs typeface="+mn-cs"/>
              </a:rPr>
              <a:t>; if you have </a:t>
            </a:r>
            <a:r>
              <a:rPr lang="en-US" b="1" dirty="0">
                <a:ea typeface="+mn-ea"/>
                <a:cs typeface="+mn-cs"/>
              </a:rPr>
              <a:t>additional metrics </a:t>
            </a:r>
            <a:r>
              <a:rPr lang="en-US" dirty="0">
                <a:ea typeface="+mn-ea"/>
                <a:cs typeface="+mn-cs"/>
              </a:rPr>
              <a:t>you’d like to examine, as well as the </a:t>
            </a:r>
            <a:r>
              <a:rPr lang="en-US" b="1" dirty="0">
                <a:ea typeface="+mn-ea"/>
                <a:cs typeface="+mn-cs"/>
              </a:rPr>
              <a:t>data</a:t>
            </a:r>
            <a:r>
              <a:rPr lang="en-US" dirty="0">
                <a:ea typeface="+mn-ea"/>
                <a:cs typeface="+mn-cs"/>
              </a:rPr>
              <a:t> for them and an understanding of how those </a:t>
            </a:r>
            <a:r>
              <a:rPr lang="en-US" b="1" dirty="0">
                <a:ea typeface="+mn-ea"/>
                <a:cs typeface="+mn-cs"/>
              </a:rPr>
              <a:t>additional metrics are meaningful</a:t>
            </a:r>
            <a:r>
              <a:rPr lang="en-US" dirty="0">
                <a:ea typeface="+mn-ea"/>
                <a:cs typeface="+mn-cs"/>
              </a:rPr>
              <a:t>, then by all means, </a:t>
            </a:r>
            <a:r>
              <a:rPr lang="en-US" b="1" dirty="0">
                <a:ea typeface="+mn-ea"/>
                <a:cs typeface="+mn-cs"/>
              </a:rPr>
              <a:t>use them</a:t>
            </a:r>
            <a:r>
              <a:rPr lang="en-US" dirty="0">
                <a:ea typeface="+mn-ea"/>
                <a:cs typeface="+mn-cs"/>
              </a:rPr>
              <a:t>!</a:t>
            </a:r>
          </a:p>
          <a:p>
            <a:pPr fontAlgn="auto">
              <a:spcBef>
                <a:spcPts val="0"/>
              </a:spcBef>
              <a:spcAft>
                <a:spcPts val="0"/>
              </a:spcAft>
              <a:defRPr/>
            </a:pPr>
            <a:endParaRPr lang="en-US" dirty="0">
              <a:ea typeface="+mn-ea"/>
              <a:cs typeface="+mn-cs"/>
            </a:endParaRPr>
          </a:p>
          <a:p>
            <a:pPr fontAlgn="auto">
              <a:spcBef>
                <a:spcPts val="0"/>
              </a:spcBef>
              <a:spcAft>
                <a:spcPts val="0"/>
              </a:spcAft>
              <a:defRPr/>
            </a:pPr>
            <a:r>
              <a:rPr lang="en-US" dirty="0">
                <a:ea typeface="+mn-ea"/>
                <a:cs typeface="+mn-cs"/>
              </a:rPr>
              <a:t>(((</a:t>
            </a:r>
          </a:p>
          <a:p>
            <a:pPr fontAlgn="auto">
              <a:spcBef>
                <a:spcPts val="0"/>
              </a:spcBef>
              <a:spcAft>
                <a:spcPts val="0"/>
              </a:spcAft>
              <a:defRPr/>
            </a:pPr>
            <a:r>
              <a:rPr lang="en-US" dirty="0">
                <a:ea typeface="+mn-ea"/>
                <a:cs typeface="+mn-cs"/>
              </a:rPr>
              <a:t>Define:</a:t>
            </a:r>
          </a:p>
          <a:p>
            <a:pPr fontAlgn="auto">
              <a:spcBef>
                <a:spcPts val="0"/>
              </a:spcBef>
              <a:spcAft>
                <a:spcPts val="0"/>
              </a:spcAft>
              <a:defRPr/>
            </a:pPr>
            <a:r>
              <a:rPr lang="en-US" dirty="0">
                <a:ea typeface="+mn-ea"/>
                <a:cs typeface="+mn-cs"/>
              </a:rPr>
              <a:t>- </a:t>
            </a:r>
            <a:r>
              <a:rPr lang="en-US" dirty="0" err="1">
                <a:ea typeface="+mn-ea"/>
                <a:cs typeface="+mn-cs"/>
              </a:rPr>
              <a:t>Indels</a:t>
            </a:r>
            <a:r>
              <a:rPr lang="en-US" dirty="0">
                <a:ea typeface="+mn-ea"/>
                <a:cs typeface="+mn-cs"/>
              </a:rPr>
              <a:t>: a shortening of </a:t>
            </a:r>
            <a:r>
              <a:rPr lang="en-US" b="1" dirty="0">
                <a:ea typeface="+mn-ea"/>
                <a:cs typeface="+mn-cs"/>
              </a:rPr>
              <a:t>in</a:t>
            </a:r>
            <a:r>
              <a:rPr lang="en-US" dirty="0">
                <a:ea typeface="+mn-ea"/>
                <a:cs typeface="+mn-cs"/>
              </a:rPr>
              <a:t>sertions and </a:t>
            </a:r>
            <a:r>
              <a:rPr lang="en-US" b="1" dirty="0">
                <a:ea typeface="+mn-ea"/>
                <a:cs typeface="+mn-cs"/>
              </a:rPr>
              <a:t>del</a:t>
            </a:r>
            <a:r>
              <a:rPr lang="en-US" dirty="0">
                <a:ea typeface="+mn-ea"/>
                <a:cs typeface="+mn-cs"/>
              </a:rPr>
              <a:t>etions. </a:t>
            </a:r>
          </a:p>
          <a:p>
            <a:pPr marL="171450" indent="-171450" fontAlgn="auto">
              <a:spcBef>
                <a:spcPts val="0"/>
              </a:spcBef>
              <a:spcAft>
                <a:spcPts val="0"/>
              </a:spcAft>
              <a:buFontTx/>
              <a:buChar char="-"/>
              <a:defRPr/>
            </a:pPr>
            <a:r>
              <a:rPr lang="en-US" dirty="0">
                <a:ea typeface="+mn-ea"/>
                <a:cs typeface="+mn-cs"/>
              </a:rPr>
              <a:t>SNPs: </a:t>
            </a:r>
            <a:r>
              <a:rPr lang="en-US" b="1" dirty="0">
                <a:ea typeface="+mn-ea"/>
                <a:cs typeface="+mn-cs"/>
              </a:rPr>
              <a:t>s</a:t>
            </a:r>
            <a:r>
              <a:rPr lang="en-US" dirty="0">
                <a:ea typeface="+mn-ea"/>
                <a:cs typeface="+mn-cs"/>
              </a:rPr>
              <a:t>ingle </a:t>
            </a:r>
            <a:r>
              <a:rPr lang="en-US" b="1" dirty="0">
                <a:ea typeface="+mn-ea"/>
                <a:cs typeface="+mn-cs"/>
              </a:rPr>
              <a:t>n</a:t>
            </a:r>
            <a:r>
              <a:rPr lang="en-US" dirty="0">
                <a:ea typeface="+mn-ea"/>
                <a:cs typeface="+mn-cs"/>
              </a:rPr>
              <a:t>ucleotide </a:t>
            </a:r>
            <a:r>
              <a:rPr lang="en-US" b="1" dirty="0">
                <a:ea typeface="+mn-ea"/>
                <a:cs typeface="+mn-cs"/>
              </a:rPr>
              <a:t>p</a:t>
            </a:r>
            <a:r>
              <a:rPr lang="en-US" dirty="0">
                <a:ea typeface="+mn-ea"/>
                <a:cs typeface="+mn-cs"/>
              </a:rPr>
              <a:t>olymorphisms</a:t>
            </a:r>
          </a:p>
          <a:p>
            <a:pPr marL="171450" indent="-171450" fontAlgn="auto">
              <a:spcBef>
                <a:spcPts val="0"/>
              </a:spcBef>
              <a:spcAft>
                <a:spcPts val="0"/>
              </a:spcAft>
              <a:buFontTx/>
              <a:buChar char="-"/>
              <a:defRPr/>
            </a:pPr>
            <a:r>
              <a:rPr lang="en-US" dirty="0" err="1">
                <a:ea typeface="+mn-ea"/>
                <a:cs typeface="+mn-cs"/>
              </a:rPr>
              <a:t>TiTv</a:t>
            </a:r>
            <a:r>
              <a:rPr lang="en-US" dirty="0">
                <a:ea typeface="+mn-ea"/>
                <a:cs typeface="+mn-cs"/>
              </a:rPr>
              <a:t> Ratio: The ratio of </a:t>
            </a:r>
            <a:r>
              <a:rPr lang="en-US" b="1" dirty="0">
                <a:ea typeface="+mn-ea"/>
                <a:cs typeface="+mn-cs"/>
              </a:rPr>
              <a:t>transition</a:t>
            </a:r>
            <a:r>
              <a:rPr lang="en-US" dirty="0">
                <a:ea typeface="+mn-ea"/>
                <a:cs typeface="+mn-cs"/>
              </a:rPr>
              <a:t> (Ti) to </a:t>
            </a:r>
            <a:r>
              <a:rPr lang="en-US" b="1" dirty="0" err="1">
                <a:ea typeface="+mn-ea"/>
                <a:cs typeface="+mn-cs"/>
              </a:rPr>
              <a:t>transversion</a:t>
            </a:r>
            <a:r>
              <a:rPr lang="en-US" dirty="0">
                <a:ea typeface="+mn-ea"/>
                <a:cs typeface="+mn-cs"/>
              </a:rPr>
              <a:t> (</a:t>
            </a:r>
            <a:r>
              <a:rPr lang="en-US" dirty="0" err="1">
                <a:ea typeface="+mn-ea"/>
                <a:cs typeface="+mn-cs"/>
              </a:rPr>
              <a:t>Tv</a:t>
            </a:r>
            <a:r>
              <a:rPr lang="en-US" dirty="0">
                <a:ea typeface="+mn-ea"/>
                <a:cs typeface="+mn-cs"/>
              </a:rPr>
              <a:t>) mutations</a:t>
            </a:r>
          </a:p>
          <a:p>
            <a:pPr marL="171450" indent="-171450" fontAlgn="auto">
              <a:spcBef>
                <a:spcPts val="0"/>
              </a:spcBef>
              <a:spcAft>
                <a:spcPts val="0"/>
              </a:spcAft>
              <a:buFontTx/>
              <a:buChar char="-"/>
              <a:defRPr/>
            </a:pPr>
            <a:r>
              <a:rPr lang="en-US" dirty="0" err="1">
                <a:ea typeface="+mn-ea"/>
                <a:cs typeface="+mn-cs"/>
              </a:rPr>
              <a:t>Indel</a:t>
            </a:r>
            <a:r>
              <a:rPr lang="en-US" dirty="0">
                <a:ea typeface="+mn-ea"/>
                <a:cs typeface="+mn-cs"/>
              </a:rPr>
              <a:t> Ratio: The ratio of insertions to deletions</a:t>
            </a:r>
          </a:p>
          <a:p>
            <a:pPr marL="171450" indent="-171450" fontAlgn="auto">
              <a:spcBef>
                <a:spcPts val="0"/>
              </a:spcBef>
              <a:spcAft>
                <a:spcPts val="0"/>
              </a:spcAft>
              <a:buFontTx/>
              <a:buChar char="-"/>
              <a:defRPr/>
            </a:pPr>
            <a:r>
              <a:rPr lang="en-US" dirty="0">
                <a:ea typeface="+mn-ea"/>
                <a:cs typeface="+mn-cs"/>
              </a:rPr>
              <a:t>% concordance: the </a:t>
            </a:r>
            <a:r>
              <a:rPr lang="en-US" b="1" dirty="0">
                <a:ea typeface="+mn-ea"/>
                <a:cs typeface="+mn-cs"/>
              </a:rPr>
              <a:t>percentage</a:t>
            </a:r>
            <a:r>
              <a:rPr lang="en-US" dirty="0">
                <a:ea typeface="+mn-ea"/>
                <a:cs typeface="+mn-cs"/>
              </a:rPr>
              <a:t> of variants in your samples that </a:t>
            </a:r>
            <a:r>
              <a:rPr lang="en-US" b="1" dirty="0">
                <a:ea typeface="+mn-ea"/>
                <a:cs typeface="+mn-cs"/>
              </a:rPr>
              <a:t>match</a:t>
            </a:r>
            <a:r>
              <a:rPr lang="en-US" dirty="0">
                <a:ea typeface="+mn-ea"/>
                <a:cs typeface="+mn-cs"/>
              </a:rPr>
              <a:t> (are concordant with) </a:t>
            </a:r>
            <a:r>
              <a:rPr lang="en-US" b="1" dirty="0">
                <a:ea typeface="+mn-ea"/>
                <a:cs typeface="+mn-cs"/>
              </a:rPr>
              <a:t>variants</a:t>
            </a:r>
            <a:r>
              <a:rPr lang="en-US" dirty="0">
                <a:ea typeface="+mn-ea"/>
                <a:cs typeface="+mn-cs"/>
              </a:rPr>
              <a:t> in your </a:t>
            </a:r>
            <a:r>
              <a:rPr lang="en-US" b="1" dirty="0">
                <a:ea typeface="+mn-ea"/>
                <a:cs typeface="+mn-cs"/>
              </a:rPr>
              <a:t>truth set</a:t>
            </a:r>
            <a:r>
              <a:rPr lang="en-US" dirty="0">
                <a:ea typeface="+mn-ea"/>
                <a:cs typeface="+mn-cs"/>
              </a:rPr>
              <a:t>.</a:t>
            </a:r>
          </a:p>
          <a:p>
            <a:pPr marL="171450" indent="-171450" fontAlgn="auto">
              <a:spcBef>
                <a:spcPts val="0"/>
              </a:spcBef>
              <a:spcAft>
                <a:spcPts val="0"/>
              </a:spcAft>
              <a:buFontTx/>
              <a:buChar char="-"/>
              <a:defRPr/>
            </a:pPr>
            <a:r>
              <a:rPr lang="en-US" dirty="0">
                <a:ea typeface="+mn-ea"/>
                <a:cs typeface="+mn-cs"/>
              </a:rPr>
              <a:t>)))</a:t>
            </a:r>
          </a:p>
        </p:txBody>
      </p:sp>
      <p:sp>
        <p:nvSpPr>
          <p:cNvPr id="348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160FED86-E461-0746-935B-D17A17F35AC8}" type="slidenum">
              <a:rPr lang="en-US" sz="1200"/>
              <a:pPr eaLnBrk="1" hangingPunct="1"/>
              <a:t>9</a:t>
            </a:fld>
            <a:endParaRPr lang="en-US" sz="1200"/>
          </a:p>
        </p:txBody>
      </p:sp>
    </p:spTree>
    <p:extLst>
      <p:ext uri="{BB962C8B-B14F-4D97-AF65-F5344CB8AC3E}">
        <p14:creationId xmlns:p14="http://schemas.microsoft.com/office/powerpoint/2010/main" val="3262860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oftware.broadinstitute.org/gatk/" TargetMode="External"/><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hyperlink" Target="http://software.broadinstitute.org/gatk/" TargetMode="Externa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hyperlink" Target="http://software.broadinstitute.org/gatk/" TargetMode="Externa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hyperlink" Target="http://software.broadinstitute.org/gatk/" TargetMode="Externa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hyperlink" Target="http://software.broadinstitute.org/gatk/"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hyperlink" Target="http://software.broadinstitute.org/gatk/" TargetMode="External"/><Relationship Id="rId5" Type="http://schemas.openxmlformats.org/officeDocument/2006/relationships/image" Target="../media/image5.emf"/><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526654-4F92-F546-BE41-E5661A526D39}"/>
              </a:ext>
            </a:extLst>
          </p:cNvPr>
          <p:cNvPicPr>
            <a:picLocks noChangeAspect="1"/>
          </p:cNvPicPr>
          <p:nvPr userDrawn="1"/>
        </p:nvPicPr>
        <p:blipFill>
          <a:blip r:embed="rId2"/>
          <a:stretch>
            <a:fillRect/>
          </a:stretch>
        </p:blipFill>
        <p:spPr>
          <a:xfrm>
            <a:off x="0" y="5352"/>
            <a:ext cx="9144000" cy="5138148"/>
          </a:xfrm>
          <a:prstGeom prst="rect">
            <a:avLst/>
          </a:prstGeom>
        </p:spPr>
      </p:pic>
      <p:sp>
        <p:nvSpPr>
          <p:cNvPr id="9" name="Rectangle 8">
            <a:extLst>
              <a:ext uri="{FF2B5EF4-FFF2-40B4-BE49-F238E27FC236}">
                <a16:creationId xmlns:a16="http://schemas.microsoft.com/office/drawing/2014/main" id="{7C6690ED-CCBF-AB47-834E-EBCC66A3D7BE}"/>
              </a:ext>
            </a:extLst>
          </p:cNvPr>
          <p:cNvSpPr/>
          <p:nvPr userDrawn="1"/>
        </p:nvSpPr>
        <p:spPr>
          <a:xfrm>
            <a:off x="2854801" y="4649877"/>
            <a:ext cx="3634328" cy="307777"/>
          </a:xfrm>
          <a:prstGeom prst="rect">
            <a:avLst/>
          </a:prstGeom>
        </p:spPr>
        <p:txBody>
          <a:bodyPr wrap="none">
            <a:spAutoFit/>
          </a:bodyPr>
          <a:lstStyle/>
          <a:p>
            <a:pPr defTabSz="914400" eaLnBrk="0" fontAlgn="base" hangingPunct="0">
              <a:spcBef>
                <a:spcPct val="0"/>
              </a:spcBef>
              <a:spcAft>
                <a:spcPct val="0"/>
              </a:spcAft>
            </a:pPr>
            <a:r>
              <a:rPr lang="en-US" sz="1400" dirty="0">
                <a:solidFill>
                  <a:schemeClr val="bg1"/>
                </a:solidFill>
                <a:latin typeface="Century Gothic" pitchFamily="27" charset="0"/>
                <a:hlinkClick r:id="rId3">
                  <a:extLst>
                    <a:ext uri="{A12FA001-AC4F-418D-AE19-62706E023703}">
                      <ahyp:hlinkClr xmlns:ahyp="http://schemas.microsoft.com/office/drawing/2018/hyperlinkcolor" val="tx"/>
                    </a:ext>
                  </a:extLst>
                </a:hlinkClick>
              </a:rPr>
              <a:t>http://software.broadinstitute.org/gatk/</a:t>
            </a:r>
            <a:endParaRPr lang="en-US" sz="1400" dirty="0">
              <a:solidFill>
                <a:schemeClr val="bg1"/>
              </a:solidFill>
              <a:latin typeface="Century Gothic" pitchFamily="27" charset="0"/>
            </a:endParaRPr>
          </a:p>
        </p:txBody>
      </p:sp>
      <p:pic>
        <p:nvPicPr>
          <p:cNvPr id="10" name="Picture 9">
            <a:extLst>
              <a:ext uri="{FF2B5EF4-FFF2-40B4-BE49-F238E27FC236}">
                <a16:creationId xmlns:a16="http://schemas.microsoft.com/office/drawing/2014/main" id="{80323959-517F-5740-A5CD-C7EC46094902}"/>
              </a:ext>
            </a:extLst>
          </p:cNvPr>
          <p:cNvPicPr>
            <a:picLocks noChangeAspect="1"/>
          </p:cNvPicPr>
          <p:nvPr userDrawn="1"/>
        </p:nvPicPr>
        <p:blipFill>
          <a:blip r:embed="rId4"/>
          <a:stretch>
            <a:fillRect/>
          </a:stretch>
        </p:blipFill>
        <p:spPr>
          <a:xfrm>
            <a:off x="289839" y="4622338"/>
            <a:ext cx="1245998" cy="315080"/>
          </a:xfrm>
          <a:prstGeom prst="rect">
            <a:avLst/>
          </a:prstGeom>
        </p:spPr>
      </p:pic>
      <p:pic>
        <p:nvPicPr>
          <p:cNvPr id="11" name="Picture 10">
            <a:extLst>
              <a:ext uri="{FF2B5EF4-FFF2-40B4-BE49-F238E27FC236}">
                <a16:creationId xmlns:a16="http://schemas.microsoft.com/office/drawing/2014/main" id="{45DAFA66-8648-7447-A69C-B1975920BF07}"/>
              </a:ext>
            </a:extLst>
          </p:cNvPr>
          <p:cNvPicPr>
            <a:picLocks noChangeAspect="1"/>
          </p:cNvPicPr>
          <p:nvPr userDrawn="1"/>
        </p:nvPicPr>
        <p:blipFill>
          <a:blip r:embed="rId5"/>
          <a:stretch>
            <a:fillRect/>
          </a:stretch>
        </p:blipFill>
        <p:spPr>
          <a:xfrm>
            <a:off x="285627" y="348063"/>
            <a:ext cx="1518256" cy="503242"/>
          </a:xfrm>
          <a:prstGeom prst="rect">
            <a:avLst/>
          </a:prstGeom>
        </p:spPr>
      </p:pic>
      <p:sp>
        <p:nvSpPr>
          <p:cNvPr id="2" name="Title 1"/>
          <p:cNvSpPr>
            <a:spLocks noGrp="1"/>
          </p:cNvSpPr>
          <p:nvPr>
            <p:ph type="ctrTitle"/>
          </p:nvPr>
        </p:nvSpPr>
        <p:spPr>
          <a:xfrm>
            <a:off x="685800" y="1597819"/>
            <a:ext cx="7772400" cy="1102519"/>
          </a:xfrm>
        </p:spPr>
        <p:txBody>
          <a:bodyPr/>
          <a:lstStyle>
            <a:lvl1pPr>
              <a:defRPr baseline="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1D90CC83-7668-BE42-A20C-7E9EA3543FF6}" type="datetimeFigureOut">
              <a:rPr lang="en-US" smtClean="0"/>
              <a:pPr>
                <a:defRPr/>
              </a:pPr>
              <a:t>3/15/19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83E107A-5105-1241-88B6-0C887F093835}" type="slidenum">
              <a:rPr lang="en-US" smtClean="0"/>
              <a:pPr>
                <a:defRPr/>
              </a:pPr>
              <a:t>‹#›</a:t>
            </a:fld>
            <a:endParaRPr lang="en-US"/>
          </a:p>
        </p:txBody>
      </p:sp>
    </p:spTree>
    <p:extLst>
      <p:ext uri="{BB962C8B-B14F-4D97-AF65-F5344CB8AC3E}">
        <p14:creationId xmlns:p14="http://schemas.microsoft.com/office/powerpoint/2010/main" val="220935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8257D16-6DFF-AC49-A350-BD82DE925F7C}" type="datetimeFigureOut">
              <a:rPr lang="en-US" smtClean="0"/>
              <a:pPr>
                <a:defRPr/>
              </a:pPr>
              <a:t>3/15/19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AD03723-81DB-4042-A853-6192F121EFD7}" type="slidenum">
              <a:rPr lang="en-US" smtClean="0"/>
              <a:pPr>
                <a:defRPr/>
              </a:pPr>
              <a:t>‹#›</a:t>
            </a:fld>
            <a:endParaRPr lang="en-US"/>
          </a:p>
        </p:txBody>
      </p:sp>
      <p:pic>
        <p:nvPicPr>
          <p:cNvPr id="9" name="Picture 8">
            <a:extLst>
              <a:ext uri="{FF2B5EF4-FFF2-40B4-BE49-F238E27FC236}">
                <a16:creationId xmlns:a16="http://schemas.microsoft.com/office/drawing/2014/main" id="{A54D6E57-49E8-7244-9B3B-9D92B337FF3E}"/>
              </a:ext>
            </a:extLst>
          </p:cNvPr>
          <p:cNvPicPr>
            <a:picLocks noChangeAspect="1"/>
          </p:cNvPicPr>
          <p:nvPr userDrawn="1"/>
        </p:nvPicPr>
        <p:blipFill>
          <a:blip r:embed="rId2"/>
          <a:stretch>
            <a:fillRect/>
          </a:stretch>
        </p:blipFill>
        <p:spPr>
          <a:xfrm>
            <a:off x="0" y="0"/>
            <a:ext cx="9144000" cy="900114"/>
          </a:xfrm>
          <a:prstGeom prst="rect">
            <a:avLst/>
          </a:prstGeom>
        </p:spPr>
      </p:pic>
      <p:pic>
        <p:nvPicPr>
          <p:cNvPr id="10" name="Picture 9">
            <a:extLst>
              <a:ext uri="{FF2B5EF4-FFF2-40B4-BE49-F238E27FC236}">
                <a16:creationId xmlns:a16="http://schemas.microsoft.com/office/drawing/2014/main" id="{9AADD6CD-792A-2A4C-91A3-20C904057E87}"/>
              </a:ext>
            </a:extLst>
          </p:cNvPr>
          <p:cNvPicPr>
            <a:picLocks noChangeAspect="1"/>
          </p:cNvPicPr>
          <p:nvPr userDrawn="1"/>
        </p:nvPicPr>
        <p:blipFill>
          <a:blip r:embed="rId3"/>
          <a:stretch>
            <a:fillRect/>
          </a:stretch>
        </p:blipFill>
        <p:spPr>
          <a:xfrm>
            <a:off x="404734" y="275529"/>
            <a:ext cx="1346683" cy="446372"/>
          </a:xfrm>
          <a:prstGeom prst="rect">
            <a:avLst/>
          </a:prstGeom>
        </p:spPr>
      </p:pic>
      <p:sp>
        <p:nvSpPr>
          <p:cNvPr id="11" name="Title 1">
            <a:extLst>
              <a:ext uri="{FF2B5EF4-FFF2-40B4-BE49-F238E27FC236}">
                <a16:creationId xmlns:a16="http://schemas.microsoft.com/office/drawing/2014/main" id="{69A546D8-85A8-9346-A020-907E4CF00842}"/>
              </a:ext>
            </a:extLst>
          </p:cNvPr>
          <p:cNvSpPr txBox="1">
            <a:spLocks/>
          </p:cNvSpPr>
          <p:nvPr userDrawn="1"/>
        </p:nvSpPr>
        <p:spPr>
          <a:xfrm>
            <a:off x="1888760" y="205979"/>
            <a:ext cx="6798039" cy="55720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baseline="0">
                <a:solidFill>
                  <a:srgbClr val="FFFFFF"/>
                </a:solidFill>
                <a:latin typeface="+mj-lt"/>
                <a:ea typeface="+mj-ea"/>
                <a:cs typeface="+mj-cs"/>
              </a:defRPr>
            </a:lvl1pPr>
          </a:lstStyle>
          <a:p>
            <a:pPr fontAlgn="auto">
              <a:spcAft>
                <a:spcPts val="0"/>
              </a:spcAft>
            </a:pPr>
            <a:r>
              <a:rPr lang="en-US"/>
              <a:t>Click to edit Master title style</a:t>
            </a:r>
            <a:endParaRPr lang="en-US" dirty="0"/>
          </a:p>
        </p:txBody>
      </p:sp>
    </p:spTree>
    <p:extLst>
      <p:ext uri="{BB962C8B-B14F-4D97-AF65-F5344CB8AC3E}">
        <p14:creationId xmlns:p14="http://schemas.microsoft.com/office/powerpoint/2010/main" val="82700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45F11F-853F-EA45-8FCF-0E1F990EEF45}" type="datetimeFigureOut">
              <a:rPr lang="en-US" smtClean="0"/>
              <a:pPr>
                <a:defRPr/>
              </a:pPr>
              <a:t>3/15/19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7409B32-0828-7B42-84D1-2187DE564BAB}" type="slidenum">
              <a:rPr lang="en-US" smtClean="0"/>
              <a:pPr>
                <a:defRPr/>
              </a:pPr>
              <a:t>‹#›</a:t>
            </a:fld>
            <a:endParaRPr lang="en-US"/>
          </a:p>
        </p:txBody>
      </p:sp>
    </p:spTree>
    <p:extLst>
      <p:ext uri="{BB962C8B-B14F-4D97-AF65-F5344CB8AC3E}">
        <p14:creationId xmlns:p14="http://schemas.microsoft.com/office/powerpoint/2010/main" val="3626672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00611294-6EF0-8845-826A-0F06E9B30BA8}" type="datetimeFigureOut">
              <a:rPr lang="en-US" smtClean="0"/>
              <a:pPr>
                <a:defRPr/>
              </a:pPr>
              <a:t>3/15/19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6A62A3A-D78E-124E-A394-34041D1E58A4}" type="slidenum">
              <a:rPr lang="en-US" smtClean="0"/>
              <a:pPr>
                <a:defRPr/>
              </a:pPr>
              <a:t>‹#›</a:t>
            </a:fld>
            <a:endParaRPr lang="en-US"/>
          </a:p>
        </p:txBody>
      </p:sp>
      <p:pic>
        <p:nvPicPr>
          <p:cNvPr id="10" name="Picture 9">
            <a:extLst>
              <a:ext uri="{FF2B5EF4-FFF2-40B4-BE49-F238E27FC236}">
                <a16:creationId xmlns:a16="http://schemas.microsoft.com/office/drawing/2014/main" id="{2720C1F1-2A4F-8F49-84BE-794F567DAA6A}"/>
              </a:ext>
            </a:extLst>
          </p:cNvPr>
          <p:cNvPicPr>
            <a:picLocks noChangeAspect="1"/>
          </p:cNvPicPr>
          <p:nvPr userDrawn="1"/>
        </p:nvPicPr>
        <p:blipFill>
          <a:blip r:embed="rId2"/>
          <a:stretch>
            <a:fillRect/>
          </a:stretch>
        </p:blipFill>
        <p:spPr>
          <a:xfrm>
            <a:off x="0" y="0"/>
            <a:ext cx="9144000" cy="900114"/>
          </a:xfrm>
          <a:prstGeom prst="rect">
            <a:avLst/>
          </a:prstGeom>
        </p:spPr>
      </p:pic>
      <p:pic>
        <p:nvPicPr>
          <p:cNvPr id="11" name="Picture 10">
            <a:extLst>
              <a:ext uri="{FF2B5EF4-FFF2-40B4-BE49-F238E27FC236}">
                <a16:creationId xmlns:a16="http://schemas.microsoft.com/office/drawing/2014/main" id="{C33B4333-8308-D942-ADE5-ED5D6BC0889C}"/>
              </a:ext>
            </a:extLst>
          </p:cNvPr>
          <p:cNvPicPr>
            <a:picLocks noChangeAspect="1"/>
          </p:cNvPicPr>
          <p:nvPr userDrawn="1"/>
        </p:nvPicPr>
        <p:blipFill>
          <a:blip r:embed="rId3"/>
          <a:stretch>
            <a:fillRect/>
          </a:stretch>
        </p:blipFill>
        <p:spPr>
          <a:xfrm>
            <a:off x="404734" y="275529"/>
            <a:ext cx="1346683" cy="446372"/>
          </a:xfrm>
          <a:prstGeom prst="rect">
            <a:avLst/>
          </a:prstGeom>
        </p:spPr>
      </p:pic>
      <p:pic>
        <p:nvPicPr>
          <p:cNvPr id="12" name="Picture 11">
            <a:extLst>
              <a:ext uri="{FF2B5EF4-FFF2-40B4-BE49-F238E27FC236}">
                <a16:creationId xmlns:a16="http://schemas.microsoft.com/office/drawing/2014/main" id="{ECC6F6C7-DFD8-9240-9072-B0FA6480854E}"/>
              </a:ext>
            </a:extLst>
          </p:cNvPr>
          <p:cNvPicPr>
            <a:picLocks noChangeAspect="1"/>
          </p:cNvPicPr>
          <p:nvPr userDrawn="1"/>
        </p:nvPicPr>
        <p:blipFill>
          <a:blip r:embed="rId4"/>
          <a:stretch>
            <a:fillRect/>
          </a:stretch>
        </p:blipFill>
        <p:spPr>
          <a:xfrm>
            <a:off x="457200" y="4767263"/>
            <a:ext cx="906728" cy="273844"/>
          </a:xfrm>
          <a:prstGeom prst="rect">
            <a:avLst/>
          </a:prstGeom>
        </p:spPr>
      </p:pic>
      <p:sp>
        <p:nvSpPr>
          <p:cNvPr id="13" name="Rectangle 12">
            <a:extLst>
              <a:ext uri="{FF2B5EF4-FFF2-40B4-BE49-F238E27FC236}">
                <a16:creationId xmlns:a16="http://schemas.microsoft.com/office/drawing/2014/main" id="{85D6EB99-CBCE-B541-A636-1514A01456EE}"/>
              </a:ext>
            </a:extLst>
          </p:cNvPr>
          <p:cNvSpPr/>
          <p:nvPr userDrawn="1"/>
        </p:nvSpPr>
        <p:spPr>
          <a:xfrm>
            <a:off x="3124200" y="4794886"/>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5">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
        <p:nvSpPr>
          <p:cNvPr id="14" name="Title 1">
            <a:extLst>
              <a:ext uri="{FF2B5EF4-FFF2-40B4-BE49-F238E27FC236}">
                <a16:creationId xmlns:a16="http://schemas.microsoft.com/office/drawing/2014/main" id="{F5302DB5-C507-624F-97D3-B39469E57D0C}"/>
              </a:ext>
            </a:extLst>
          </p:cNvPr>
          <p:cNvSpPr>
            <a:spLocks noGrp="1"/>
          </p:cNvSpPr>
          <p:nvPr>
            <p:ph type="title"/>
          </p:nvPr>
        </p:nvSpPr>
        <p:spPr>
          <a:xfrm>
            <a:off x="1888760" y="205979"/>
            <a:ext cx="6798039" cy="557208"/>
          </a:xfrm>
        </p:spPr>
        <p:txBody>
          <a:bodyPr>
            <a:noAutofit/>
          </a:bodyPr>
          <a:lstStyle>
            <a:lvl1pPr algn="l">
              <a:defRPr sz="3600" baseline="0">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155444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2" descr="broadslide-topbanner_2011_mas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305177"/>
            <a:ext cx="9144000" cy="183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305176"/>
            <a:ext cx="7772400" cy="1021556"/>
          </a:xfrm>
        </p:spPr>
        <p:txBody>
          <a:bodyPr anchor="t"/>
          <a:lstStyle>
            <a:lvl1pPr algn="l">
              <a:defRPr sz="40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E20D9386-B3AF-004E-B02A-D5167B0456A4}" type="datetimeFigureOut">
              <a:rPr lang="en-US" smtClean="0"/>
              <a:pPr>
                <a:defRPr/>
              </a:pPr>
              <a:t>3/15/19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C9256C9-D7A1-5942-8FF1-0C30FAC53637}" type="slidenum">
              <a:rPr lang="en-US" smtClean="0"/>
              <a:pPr>
                <a:defRPr/>
              </a:pPr>
              <a:t>‹#›</a:t>
            </a:fld>
            <a:endParaRPr lang="en-US"/>
          </a:p>
        </p:txBody>
      </p:sp>
    </p:spTree>
    <p:extLst>
      <p:ext uri="{BB962C8B-B14F-4D97-AF65-F5344CB8AC3E}">
        <p14:creationId xmlns:p14="http://schemas.microsoft.com/office/powerpoint/2010/main" val="375726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68109"/>
            <a:ext cx="4038600" cy="2545556"/>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68109"/>
            <a:ext cx="4038600" cy="2545556"/>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C8191696-6DB7-734A-929E-04AEC632BBA6}" type="datetimeFigureOut">
              <a:rPr lang="en-US" smtClean="0"/>
              <a:pPr>
                <a:defRPr/>
              </a:pPr>
              <a:t>3/15/19</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8940094-B7F9-5A42-BBDC-B7A0ED262F20}" type="slidenum">
              <a:rPr lang="en-US" smtClean="0"/>
              <a:pPr>
                <a:defRPr/>
              </a:pPr>
              <a:t>‹#›</a:t>
            </a:fld>
            <a:endParaRPr lang="en-US"/>
          </a:p>
        </p:txBody>
      </p:sp>
      <p:pic>
        <p:nvPicPr>
          <p:cNvPr id="9" name="Picture 8">
            <a:extLst>
              <a:ext uri="{FF2B5EF4-FFF2-40B4-BE49-F238E27FC236}">
                <a16:creationId xmlns:a16="http://schemas.microsoft.com/office/drawing/2014/main" id="{71F462EB-7E95-4545-9121-4A88FC2EB02B}"/>
              </a:ext>
            </a:extLst>
          </p:cNvPr>
          <p:cNvPicPr>
            <a:picLocks noChangeAspect="1"/>
          </p:cNvPicPr>
          <p:nvPr userDrawn="1"/>
        </p:nvPicPr>
        <p:blipFill>
          <a:blip r:embed="rId2"/>
          <a:stretch>
            <a:fillRect/>
          </a:stretch>
        </p:blipFill>
        <p:spPr>
          <a:xfrm>
            <a:off x="0" y="11107"/>
            <a:ext cx="9144000" cy="900114"/>
          </a:xfrm>
          <a:prstGeom prst="rect">
            <a:avLst/>
          </a:prstGeom>
        </p:spPr>
      </p:pic>
      <p:pic>
        <p:nvPicPr>
          <p:cNvPr id="10" name="Picture 9">
            <a:extLst>
              <a:ext uri="{FF2B5EF4-FFF2-40B4-BE49-F238E27FC236}">
                <a16:creationId xmlns:a16="http://schemas.microsoft.com/office/drawing/2014/main" id="{19E95844-1D90-094F-A517-4F2F3CBBCF06}"/>
              </a:ext>
            </a:extLst>
          </p:cNvPr>
          <p:cNvPicPr>
            <a:picLocks noChangeAspect="1"/>
          </p:cNvPicPr>
          <p:nvPr userDrawn="1"/>
        </p:nvPicPr>
        <p:blipFill>
          <a:blip r:embed="rId3"/>
          <a:stretch>
            <a:fillRect/>
          </a:stretch>
        </p:blipFill>
        <p:spPr>
          <a:xfrm>
            <a:off x="404734" y="275529"/>
            <a:ext cx="1346683" cy="446372"/>
          </a:xfrm>
          <a:prstGeom prst="rect">
            <a:avLst/>
          </a:prstGeom>
        </p:spPr>
      </p:pic>
      <p:sp>
        <p:nvSpPr>
          <p:cNvPr id="11" name="Title 1">
            <a:extLst>
              <a:ext uri="{FF2B5EF4-FFF2-40B4-BE49-F238E27FC236}">
                <a16:creationId xmlns:a16="http://schemas.microsoft.com/office/drawing/2014/main" id="{6483D6CB-F2E5-374C-A9AC-5FB408BC15C5}"/>
              </a:ext>
            </a:extLst>
          </p:cNvPr>
          <p:cNvSpPr>
            <a:spLocks noGrp="1"/>
          </p:cNvSpPr>
          <p:nvPr>
            <p:ph type="title"/>
          </p:nvPr>
        </p:nvSpPr>
        <p:spPr>
          <a:xfrm>
            <a:off x="1888760" y="205979"/>
            <a:ext cx="6798039" cy="557208"/>
          </a:xfrm>
        </p:spPr>
        <p:txBody>
          <a:bodyPr>
            <a:noAutofit/>
          </a:bodyPr>
          <a:lstStyle>
            <a:lvl1pPr algn="l">
              <a:defRPr sz="3600" baseline="0">
                <a:solidFill>
                  <a:srgbClr val="FFFFFF"/>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4B877FD6-C879-E748-9D60-EB201CD9D921}"/>
              </a:ext>
            </a:extLst>
          </p:cNvPr>
          <p:cNvPicPr>
            <a:picLocks noChangeAspect="1"/>
          </p:cNvPicPr>
          <p:nvPr userDrawn="1"/>
        </p:nvPicPr>
        <p:blipFill>
          <a:blip r:embed="rId4"/>
          <a:stretch>
            <a:fillRect/>
          </a:stretch>
        </p:blipFill>
        <p:spPr>
          <a:xfrm>
            <a:off x="457200" y="4767263"/>
            <a:ext cx="906728" cy="273844"/>
          </a:xfrm>
          <a:prstGeom prst="rect">
            <a:avLst/>
          </a:prstGeom>
        </p:spPr>
      </p:pic>
      <p:sp>
        <p:nvSpPr>
          <p:cNvPr id="13" name="Rectangle 12">
            <a:extLst>
              <a:ext uri="{FF2B5EF4-FFF2-40B4-BE49-F238E27FC236}">
                <a16:creationId xmlns:a16="http://schemas.microsoft.com/office/drawing/2014/main" id="{7150B552-DD6C-A145-82B8-0BA1C8F91933}"/>
              </a:ext>
            </a:extLst>
          </p:cNvPr>
          <p:cNvSpPr/>
          <p:nvPr userDrawn="1"/>
        </p:nvSpPr>
        <p:spPr>
          <a:xfrm>
            <a:off x="3124200" y="4794886"/>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5">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3270259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B2D3990A-6FEA-564B-84BC-D16F61AEA2E3}" type="datetimeFigureOut">
              <a:rPr lang="en-US" smtClean="0"/>
              <a:pPr>
                <a:defRPr/>
              </a:pPr>
              <a:t>3/15/19</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1B09C4E5-2F3C-D44E-B41A-A6E80056B5E2}" type="slidenum">
              <a:rPr lang="en-US" smtClean="0"/>
              <a:pPr>
                <a:defRPr/>
              </a:pPr>
              <a:t>‹#›</a:t>
            </a:fld>
            <a:endParaRPr lang="en-US"/>
          </a:p>
        </p:txBody>
      </p:sp>
      <p:pic>
        <p:nvPicPr>
          <p:cNvPr id="12" name="Picture 11">
            <a:extLst>
              <a:ext uri="{FF2B5EF4-FFF2-40B4-BE49-F238E27FC236}">
                <a16:creationId xmlns:a16="http://schemas.microsoft.com/office/drawing/2014/main" id="{8086C7D1-D254-F94D-8FAB-C377A195A348}"/>
              </a:ext>
            </a:extLst>
          </p:cNvPr>
          <p:cNvPicPr>
            <a:picLocks noChangeAspect="1"/>
          </p:cNvPicPr>
          <p:nvPr userDrawn="1"/>
        </p:nvPicPr>
        <p:blipFill>
          <a:blip r:embed="rId2"/>
          <a:stretch>
            <a:fillRect/>
          </a:stretch>
        </p:blipFill>
        <p:spPr>
          <a:xfrm>
            <a:off x="0" y="0"/>
            <a:ext cx="9144000" cy="900114"/>
          </a:xfrm>
          <a:prstGeom prst="rect">
            <a:avLst/>
          </a:prstGeom>
        </p:spPr>
      </p:pic>
      <p:pic>
        <p:nvPicPr>
          <p:cNvPr id="13" name="Picture 12">
            <a:extLst>
              <a:ext uri="{FF2B5EF4-FFF2-40B4-BE49-F238E27FC236}">
                <a16:creationId xmlns:a16="http://schemas.microsoft.com/office/drawing/2014/main" id="{47EAAF47-04BD-FB4C-BC3F-4AE8C2B2E061}"/>
              </a:ext>
            </a:extLst>
          </p:cNvPr>
          <p:cNvPicPr>
            <a:picLocks noChangeAspect="1"/>
          </p:cNvPicPr>
          <p:nvPr userDrawn="1"/>
        </p:nvPicPr>
        <p:blipFill>
          <a:blip r:embed="rId3"/>
          <a:stretch>
            <a:fillRect/>
          </a:stretch>
        </p:blipFill>
        <p:spPr>
          <a:xfrm>
            <a:off x="404734" y="275529"/>
            <a:ext cx="1346683" cy="446372"/>
          </a:xfrm>
          <a:prstGeom prst="rect">
            <a:avLst/>
          </a:prstGeom>
        </p:spPr>
      </p:pic>
      <p:sp>
        <p:nvSpPr>
          <p:cNvPr id="14" name="Title 1">
            <a:extLst>
              <a:ext uri="{FF2B5EF4-FFF2-40B4-BE49-F238E27FC236}">
                <a16:creationId xmlns:a16="http://schemas.microsoft.com/office/drawing/2014/main" id="{353D7CB2-0B4F-1545-B8CF-023E40E40841}"/>
              </a:ext>
            </a:extLst>
          </p:cNvPr>
          <p:cNvSpPr>
            <a:spLocks noGrp="1"/>
          </p:cNvSpPr>
          <p:nvPr>
            <p:ph type="title"/>
          </p:nvPr>
        </p:nvSpPr>
        <p:spPr>
          <a:xfrm>
            <a:off x="1888760" y="205979"/>
            <a:ext cx="6798039" cy="557208"/>
          </a:xfrm>
        </p:spPr>
        <p:txBody>
          <a:bodyPr>
            <a:noAutofit/>
          </a:bodyPr>
          <a:lstStyle>
            <a:lvl1pPr algn="l">
              <a:defRPr sz="3600" baseline="0">
                <a:solidFill>
                  <a:srgbClr val="FFFFFF"/>
                </a:solidFill>
              </a:defRPr>
            </a:lvl1pPr>
          </a:lstStyle>
          <a:p>
            <a:r>
              <a:rPr lang="en-US" dirty="0"/>
              <a:t>Click to edit Master title style</a:t>
            </a:r>
          </a:p>
        </p:txBody>
      </p:sp>
      <p:pic>
        <p:nvPicPr>
          <p:cNvPr id="15" name="Picture 14">
            <a:extLst>
              <a:ext uri="{FF2B5EF4-FFF2-40B4-BE49-F238E27FC236}">
                <a16:creationId xmlns:a16="http://schemas.microsoft.com/office/drawing/2014/main" id="{6B4052F8-9599-5B42-8204-F1B94EB7AD14}"/>
              </a:ext>
            </a:extLst>
          </p:cNvPr>
          <p:cNvPicPr>
            <a:picLocks noChangeAspect="1"/>
          </p:cNvPicPr>
          <p:nvPr userDrawn="1"/>
        </p:nvPicPr>
        <p:blipFill>
          <a:blip r:embed="rId4"/>
          <a:stretch>
            <a:fillRect/>
          </a:stretch>
        </p:blipFill>
        <p:spPr>
          <a:xfrm>
            <a:off x="457200" y="4767263"/>
            <a:ext cx="906728" cy="273844"/>
          </a:xfrm>
          <a:prstGeom prst="rect">
            <a:avLst/>
          </a:prstGeom>
        </p:spPr>
      </p:pic>
      <p:sp>
        <p:nvSpPr>
          <p:cNvPr id="16" name="Rectangle 15">
            <a:extLst>
              <a:ext uri="{FF2B5EF4-FFF2-40B4-BE49-F238E27FC236}">
                <a16:creationId xmlns:a16="http://schemas.microsoft.com/office/drawing/2014/main" id="{0D9A6556-1847-2E41-B807-1FE3833ED30E}"/>
              </a:ext>
            </a:extLst>
          </p:cNvPr>
          <p:cNvSpPr/>
          <p:nvPr userDrawn="1"/>
        </p:nvSpPr>
        <p:spPr>
          <a:xfrm>
            <a:off x="3124200" y="4794886"/>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5">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8028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A8017065-254F-0445-B12E-4A441477A5FF}" type="datetimeFigureOut">
              <a:rPr lang="en-US" smtClean="0"/>
              <a:pPr>
                <a:defRPr/>
              </a:pPr>
              <a:t>3/15/19</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C935302-016E-524B-A68F-B576F6AF23D2}" type="slidenum">
              <a:rPr lang="en-US" smtClean="0"/>
              <a:pPr>
                <a:defRPr/>
              </a:pPr>
              <a:t>‹#›</a:t>
            </a:fld>
            <a:endParaRPr lang="en-US"/>
          </a:p>
        </p:txBody>
      </p:sp>
      <p:pic>
        <p:nvPicPr>
          <p:cNvPr id="8" name="Picture 7">
            <a:extLst>
              <a:ext uri="{FF2B5EF4-FFF2-40B4-BE49-F238E27FC236}">
                <a16:creationId xmlns:a16="http://schemas.microsoft.com/office/drawing/2014/main" id="{F78C80E3-0D80-544A-B8ED-B04EB7AAEEDA}"/>
              </a:ext>
            </a:extLst>
          </p:cNvPr>
          <p:cNvPicPr>
            <a:picLocks noChangeAspect="1"/>
          </p:cNvPicPr>
          <p:nvPr userDrawn="1"/>
        </p:nvPicPr>
        <p:blipFill>
          <a:blip r:embed="rId2"/>
          <a:stretch>
            <a:fillRect/>
          </a:stretch>
        </p:blipFill>
        <p:spPr>
          <a:xfrm>
            <a:off x="404734" y="275529"/>
            <a:ext cx="1346683" cy="446372"/>
          </a:xfrm>
          <a:prstGeom prst="rect">
            <a:avLst/>
          </a:prstGeom>
        </p:spPr>
      </p:pic>
      <p:sp>
        <p:nvSpPr>
          <p:cNvPr id="9" name="Title 1">
            <a:extLst>
              <a:ext uri="{FF2B5EF4-FFF2-40B4-BE49-F238E27FC236}">
                <a16:creationId xmlns:a16="http://schemas.microsoft.com/office/drawing/2014/main" id="{956DB652-86BA-0649-9C88-1F752C560498}"/>
              </a:ext>
            </a:extLst>
          </p:cNvPr>
          <p:cNvSpPr txBox="1">
            <a:spLocks/>
          </p:cNvSpPr>
          <p:nvPr userDrawn="1"/>
        </p:nvSpPr>
        <p:spPr>
          <a:xfrm>
            <a:off x="1888760" y="205979"/>
            <a:ext cx="6798039" cy="55720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baseline="0">
                <a:solidFill>
                  <a:srgbClr val="FFFFFF"/>
                </a:solidFill>
                <a:latin typeface="+mj-lt"/>
                <a:ea typeface="+mj-ea"/>
                <a:cs typeface="+mj-cs"/>
              </a:defRPr>
            </a:lvl1pPr>
          </a:lstStyle>
          <a:p>
            <a:pPr fontAlgn="auto">
              <a:spcAft>
                <a:spcPts val="0"/>
              </a:spcAft>
            </a:pPr>
            <a:r>
              <a:rPr lang="en-US" baseline="0" dirty="0">
                <a:solidFill>
                  <a:srgbClr val="00B5DF"/>
                </a:solidFill>
              </a:rPr>
              <a:t>Click to edit Master title style</a:t>
            </a:r>
          </a:p>
        </p:txBody>
      </p:sp>
      <p:pic>
        <p:nvPicPr>
          <p:cNvPr id="10" name="Picture 9">
            <a:extLst>
              <a:ext uri="{FF2B5EF4-FFF2-40B4-BE49-F238E27FC236}">
                <a16:creationId xmlns:a16="http://schemas.microsoft.com/office/drawing/2014/main" id="{4F325889-266D-4845-B61A-F7F85CC3EC96}"/>
              </a:ext>
            </a:extLst>
          </p:cNvPr>
          <p:cNvPicPr>
            <a:picLocks noChangeAspect="1"/>
          </p:cNvPicPr>
          <p:nvPr userDrawn="1"/>
        </p:nvPicPr>
        <p:blipFill>
          <a:blip r:embed="rId3"/>
          <a:stretch>
            <a:fillRect/>
          </a:stretch>
        </p:blipFill>
        <p:spPr>
          <a:xfrm>
            <a:off x="457200" y="4767263"/>
            <a:ext cx="906728" cy="273844"/>
          </a:xfrm>
          <a:prstGeom prst="rect">
            <a:avLst/>
          </a:prstGeom>
        </p:spPr>
      </p:pic>
      <p:sp>
        <p:nvSpPr>
          <p:cNvPr id="11" name="Rectangle 10">
            <a:extLst>
              <a:ext uri="{FF2B5EF4-FFF2-40B4-BE49-F238E27FC236}">
                <a16:creationId xmlns:a16="http://schemas.microsoft.com/office/drawing/2014/main" id="{D4B1ADF8-4887-9244-B303-FF65857C9147}"/>
              </a:ext>
            </a:extLst>
          </p:cNvPr>
          <p:cNvSpPr/>
          <p:nvPr userDrawn="1"/>
        </p:nvSpPr>
        <p:spPr>
          <a:xfrm>
            <a:off x="3124200" y="4794886"/>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4">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2458619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754240E-EBD3-B445-AFD3-021B91B92AA9}" type="datetimeFigureOut">
              <a:rPr lang="en-US" smtClean="0"/>
              <a:pPr>
                <a:defRPr/>
              </a:pPr>
              <a:t>3/15/19</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7E86FCD-BAC9-9340-B886-405D891B3811}" type="slidenum">
              <a:rPr lang="en-US" smtClean="0"/>
              <a:pPr>
                <a:defRPr/>
              </a:pPr>
              <a:t>‹#›</a:t>
            </a:fld>
            <a:endParaRPr lang="en-US"/>
          </a:p>
        </p:txBody>
      </p:sp>
      <p:pic>
        <p:nvPicPr>
          <p:cNvPr id="5" name="Picture 8" descr="Broad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7400" y="5865813"/>
            <a:ext cx="2035175" cy="59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Content Placeholder 21"/>
          <p:cNvSpPr>
            <a:spLocks noGrp="1"/>
          </p:cNvSpPr>
          <p:nvPr>
            <p:ph sz="quarter" idx="13"/>
          </p:nvPr>
        </p:nvSpPr>
        <p:spPr>
          <a:xfrm>
            <a:off x="434234" y="3066145"/>
            <a:ext cx="4785379" cy="1512975"/>
          </a:xfrm>
          <a:prstGeom prst="rect">
            <a:avLst/>
          </a:prstGeom>
        </p:spPr>
        <p:txBody>
          <a:bodyPr vert="horz" lIns="0" tIns="0" rIns="0" bIns="0">
            <a:normAutofit/>
          </a:bodyPr>
          <a:lstStyle>
            <a:lvl1pPr marL="0" indent="0" algn="l">
              <a:spcBef>
                <a:spcPts val="0"/>
              </a:spcBef>
              <a:buNone/>
              <a:defRPr sz="2000" baseline="0">
                <a:solidFill>
                  <a:schemeClr val="tx1">
                    <a:lumMod val="50000"/>
                    <a:lumOff val="50000"/>
                  </a:schemeClr>
                </a:solidFill>
                <a:ea typeface="Calibri"/>
              </a:defRPr>
            </a:lvl1pPr>
            <a:lvl2pPr>
              <a:buNone/>
              <a:defRPr/>
            </a:lvl2pPr>
            <a:lvl3pPr>
              <a:buNone/>
              <a:defRPr/>
            </a:lvl3pPr>
            <a:lvl4pPr>
              <a:buNone/>
              <a:defRPr/>
            </a:lvl4pPr>
            <a:lvl5pPr>
              <a:buNone/>
              <a:defRPr/>
            </a:lvl5pPr>
          </a:lstStyle>
          <a:p>
            <a:pPr lvl="0"/>
            <a:r>
              <a:rPr lang="en-US"/>
              <a:t>Click to edit Master text styles</a:t>
            </a:r>
          </a:p>
        </p:txBody>
      </p:sp>
      <p:sp>
        <p:nvSpPr>
          <p:cNvPr id="7" name="Title 6"/>
          <p:cNvSpPr>
            <a:spLocks noGrp="1"/>
          </p:cNvSpPr>
          <p:nvPr>
            <p:ph type="title"/>
          </p:nvPr>
        </p:nvSpPr>
        <p:spPr>
          <a:xfrm>
            <a:off x="434234" y="1499840"/>
            <a:ext cx="4776681" cy="1533965"/>
          </a:xfrm>
          <a:prstGeom prst="rect">
            <a:avLst/>
          </a:prstGeom>
        </p:spPr>
        <p:txBody>
          <a:bodyPr vert="horz" lIns="0" tIns="0" rIns="0" bIns="0">
            <a:normAutofit/>
          </a:bodyPr>
          <a:lstStyle>
            <a:lvl1pPr algn="l">
              <a:lnSpc>
                <a:spcPts val="4400"/>
              </a:lnSpc>
              <a:defRPr sz="3200" kern="1400" spc="-40">
                <a:solidFill>
                  <a:srgbClr val="00609F"/>
                </a:solidFill>
                <a:ea typeface="Calibri"/>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62882B5E-ED1F-364D-A43D-3CA7482E7F7B}"/>
              </a:ext>
            </a:extLst>
          </p:cNvPr>
          <p:cNvPicPr>
            <a:picLocks noChangeAspect="1"/>
          </p:cNvPicPr>
          <p:nvPr userDrawn="1"/>
        </p:nvPicPr>
        <p:blipFill>
          <a:blip r:embed="rId3"/>
          <a:stretch>
            <a:fillRect/>
          </a:stretch>
        </p:blipFill>
        <p:spPr>
          <a:xfrm>
            <a:off x="0" y="0"/>
            <a:ext cx="9144000" cy="900114"/>
          </a:xfrm>
          <a:prstGeom prst="rect">
            <a:avLst/>
          </a:prstGeom>
        </p:spPr>
      </p:pic>
      <p:pic>
        <p:nvPicPr>
          <p:cNvPr id="10" name="Picture 9">
            <a:extLst>
              <a:ext uri="{FF2B5EF4-FFF2-40B4-BE49-F238E27FC236}">
                <a16:creationId xmlns:a16="http://schemas.microsoft.com/office/drawing/2014/main" id="{1113E68A-4B5F-1444-98CE-DFDFF30E828E}"/>
              </a:ext>
            </a:extLst>
          </p:cNvPr>
          <p:cNvPicPr>
            <a:picLocks noChangeAspect="1"/>
          </p:cNvPicPr>
          <p:nvPr userDrawn="1"/>
        </p:nvPicPr>
        <p:blipFill>
          <a:blip r:embed="rId4"/>
          <a:stretch>
            <a:fillRect/>
          </a:stretch>
        </p:blipFill>
        <p:spPr>
          <a:xfrm>
            <a:off x="404734" y="275529"/>
            <a:ext cx="1346683" cy="446372"/>
          </a:xfrm>
          <a:prstGeom prst="rect">
            <a:avLst/>
          </a:prstGeom>
        </p:spPr>
      </p:pic>
      <p:sp>
        <p:nvSpPr>
          <p:cNvPr id="11" name="Title 1">
            <a:extLst>
              <a:ext uri="{FF2B5EF4-FFF2-40B4-BE49-F238E27FC236}">
                <a16:creationId xmlns:a16="http://schemas.microsoft.com/office/drawing/2014/main" id="{6ED3F5D6-7670-0A44-8B4F-91FB5D068201}"/>
              </a:ext>
            </a:extLst>
          </p:cNvPr>
          <p:cNvSpPr txBox="1">
            <a:spLocks/>
          </p:cNvSpPr>
          <p:nvPr userDrawn="1"/>
        </p:nvSpPr>
        <p:spPr>
          <a:xfrm>
            <a:off x="1888760" y="205979"/>
            <a:ext cx="6798039" cy="55720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baseline="0">
                <a:solidFill>
                  <a:srgbClr val="FFFFFF"/>
                </a:solidFill>
                <a:latin typeface="+mj-lt"/>
                <a:ea typeface="+mj-ea"/>
                <a:cs typeface="+mj-cs"/>
              </a:defRPr>
            </a:lvl1pPr>
          </a:lstStyle>
          <a:p>
            <a:pPr fontAlgn="auto">
              <a:spcAft>
                <a:spcPts val="0"/>
              </a:spcAft>
            </a:pPr>
            <a:r>
              <a:rPr lang="en-US"/>
              <a:t>Click to edit Master title style</a:t>
            </a:r>
            <a:endParaRPr lang="en-US" dirty="0"/>
          </a:p>
        </p:txBody>
      </p:sp>
      <p:pic>
        <p:nvPicPr>
          <p:cNvPr id="12" name="Picture 11">
            <a:extLst>
              <a:ext uri="{FF2B5EF4-FFF2-40B4-BE49-F238E27FC236}">
                <a16:creationId xmlns:a16="http://schemas.microsoft.com/office/drawing/2014/main" id="{4C3F15C3-FAD6-854D-9F71-098BDA134D7D}"/>
              </a:ext>
            </a:extLst>
          </p:cNvPr>
          <p:cNvPicPr>
            <a:picLocks noChangeAspect="1"/>
          </p:cNvPicPr>
          <p:nvPr userDrawn="1"/>
        </p:nvPicPr>
        <p:blipFill>
          <a:blip r:embed="rId5"/>
          <a:stretch>
            <a:fillRect/>
          </a:stretch>
        </p:blipFill>
        <p:spPr>
          <a:xfrm>
            <a:off x="457200" y="4767263"/>
            <a:ext cx="906728" cy="273844"/>
          </a:xfrm>
          <a:prstGeom prst="rect">
            <a:avLst/>
          </a:prstGeom>
        </p:spPr>
      </p:pic>
      <p:sp>
        <p:nvSpPr>
          <p:cNvPr id="13" name="Rectangle 12">
            <a:extLst>
              <a:ext uri="{FF2B5EF4-FFF2-40B4-BE49-F238E27FC236}">
                <a16:creationId xmlns:a16="http://schemas.microsoft.com/office/drawing/2014/main" id="{243E682C-5F0B-D04D-8CE3-669317A11E68}"/>
              </a:ext>
            </a:extLst>
          </p:cNvPr>
          <p:cNvSpPr/>
          <p:nvPr userDrawn="1"/>
        </p:nvSpPr>
        <p:spPr>
          <a:xfrm>
            <a:off x="3124200" y="4794886"/>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6">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4209730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A90FF34-1EE8-2F40-B062-08883AA4B9AA}" type="datetimeFigureOut">
              <a:rPr lang="en-US" smtClean="0"/>
              <a:pPr>
                <a:defRPr/>
              </a:pPr>
              <a:t>3/15/19</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F5B7A26-8F80-9440-A8B0-1E5F7EBF4118}" type="slidenum">
              <a:rPr lang="en-US" smtClean="0"/>
              <a:pPr>
                <a:defRPr/>
              </a:pPr>
              <a:t>‹#›</a:t>
            </a:fld>
            <a:endParaRPr lang="en-US"/>
          </a:p>
        </p:txBody>
      </p:sp>
    </p:spTree>
    <p:extLst>
      <p:ext uri="{BB962C8B-B14F-4D97-AF65-F5344CB8AC3E}">
        <p14:creationId xmlns:p14="http://schemas.microsoft.com/office/powerpoint/2010/main" val="4112140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009BED54-05D6-3647-B696-BE0BBC6E8B3E}" type="datetimeFigureOut">
              <a:rPr lang="en-US" smtClean="0"/>
              <a:pPr>
                <a:defRPr/>
              </a:pPr>
              <a:t>3/15/19</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C7765DF-75F4-DF40-8FC0-20A96336B0B7}" type="slidenum">
              <a:rPr lang="en-US" smtClean="0"/>
              <a:pPr>
                <a:defRPr/>
              </a:pPr>
              <a:t>‹#›</a:t>
            </a:fld>
            <a:endParaRPr lang="en-US"/>
          </a:p>
        </p:txBody>
      </p:sp>
    </p:spTree>
    <p:extLst>
      <p:ext uri="{BB962C8B-B14F-4D97-AF65-F5344CB8AC3E}">
        <p14:creationId xmlns:p14="http://schemas.microsoft.com/office/powerpoint/2010/main" val="1078833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754240E-EBD3-B445-AFD3-021B91B92AA9}" type="datetimeFigureOut">
              <a:rPr lang="en-US" smtClean="0"/>
              <a:pPr>
                <a:defRPr/>
              </a:pPr>
              <a:t>3/15/19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7E86FCD-BAC9-9340-B886-405D891B3811}" type="slidenum">
              <a:rPr lang="en-US" smtClean="0"/>
              <a:pPr>
                <a:defRPr/>
              </a:pPr>
              <a:t>‹#›</a:t>
            </a:fld>
            <a:endParaRPr lang="en-US"/>
          </a:p>
        </p:txBody>
      </p:sp>
    </p:spTree>
    <p:extLst>
      <p:ext uri="{BB962C8B-B14F-4D97-AF65-F5344CB8AC3E}">
        <p14:creationId xmlns:p14="http://schemas.microsoft.com/office/powerpoint/2010/main" val="11057602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nature.com/nature/journal/v526/n7571/full/nature15393.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5.wdp"/><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14.png"/><Relationship Id="rId10" Type="http://schemas.openxmlformats.org/officeDocument/2006/relationships/image" Target="../media/image17.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a:noFill/>
          <a:extLst>
            <a:ext uri="{909E8E84-426E-40dd-AFC4-6F175D3DCCD1}">
              <a14:hiddenFill xmlns="" xmlns:a14="http://schemas.microsoft.com/office/drawing/2010/main">
                <a:solidFill>
                  <a:srgbClr val="B7DEE8"/>
                </a:solidFill>
              </a14:hiddenFill>
            </a:ext>
            <a:ext uri="{91240B29-F687-4f45-9708-019B960494DF}">
              <a14:hiddenLine xmlns="" xmlns:a14="http://schemas.microsoft.com/office/drawing/2010/main" w="9525">
                <a:solidFill>
                  <a:srgbClr val="31859C"/>
                </a:solidFill>
                <a:miter lim="800000"/>
                <a:headEnd/>
                <a:tailEnd/>
              </a14:hiddenLine>
            </a:ext>
          </a:extLst>
        </p:spPr>
        <p:txBody>
          <a:bodyPr/>
          <a:lstStyle/>
          <a:p>
            <a:pPr eaLnBrk="1" hangingPunct="1"/>
            <a:r>
              <a:rPr lang="en-US">
                <a:latin typeface="Calibri" charset="0"/>
              </a:rPr>
              <a:t>Callset Evaluation</a:t>
            </a:r>
          </a:p>
        </p:txBody>
      </p:sp>
      <p:sp>
        <p:nvSpPr>
          <p:cNvPr id="3" name="Subtitle 2"/>
          <p:cNvSpPr>
            <a:spLocks noGrp="1"/>
          </p:cNvSpPr>
          <p:nvPr>
            <p:ph type="subTitle" idx="1"/>
          </p:nvPr>
        </p:nvSpPr>
        <p:spPr>
          <a:xfrm>
            <a:off x="1371600" y="2914650"/>
            <a:ext cx="6400800" cy="1314450"/>
          </a:xfrm>
        </p:spPr>
        <p:txBody>
          <a:bodyPr rtlCol="0">
            <a:normAutofit/>
          </a:bodyPr>
          <a:lstStyle/>
          <a:p>
            <a:pPr eaLnBrk="1" fontAlgn="auto" hangingPunct="1">
              <a:spcBef>
                <a:spcPts val="600"/>
              </a:spcBef>
              <a:spcAft>
                <a:spcPts val="0"/>
              </a:spcAft>
              <a:buFont typeface="Arial"/>
              <a:buNone/>
              <a:defRPr/>
            </a:pPr>
            <a:r>
              <a:rPr lang="en-US" sz="2800" dirty="0">
                <a:ea typeface="+mn-ea"/>
                <a:cs typeface="+mn-cs"/>
              </a:rPr>
              <a:t>Comparing statistics between </a:t>
            </a:r>
            <a:br>
              <a:rPr lang="en-US" sz="2800" dirty="0">
                <a:ea typeface="+mn-ea"/>
                <a:cs typeface="+mn-cs"/>
              </a:rPr>
            </a:br>
            <a:r>
              <a:rPr lang="en-US" sz="2800" dirty="0">
                <a:ea typeface="+mn-ea"/>
                <a:cs typeface="+mn-cs"/>
              </a:rPr>
              <a:t>your </a:t>
            </a:r>
            <a:r>
              <a:rPr lang="en-US" sz="2800" dirty="0" err="1">
                <a:ea typeface="+mn-ea"/>
                <a:cs typeface="+mn-cs"/>
              </a:rPr>
              <a:t>callset</a:t>
            </a:r>
            <a:r>
              <a:rPr lang="en-US" sz="2800" dirty="0">
                <a:ea typeface="+mn-ea"/>
                <a:cs typeface="+mn-cs"/>
              </a:rPr>
              <a:t> and external resources</a:t>
            </a:r>
          </a:p>
        </p:txBody>
      </p:sp>
      <p:sp>
        <p:nvSpPr>
          <p:cNvPr id="6" name="Rectangle 5"/>
          <p:cNvSpPr/>
          <p:nvPr/>
        </p:nvSpPr>
        <p:spPr>
          <a:xfrm>
            <a:off x="0" y="0"/>
            <a:ext cx="9144000" cy="66675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dirty="0"/>
          </a:p>
        </p:txBody>
      </p:sp>
      <p:sp>
        <p:nvSpPr>
          <p:cNvPr id="9" name="Title 3"/>
          <p:cNvSpPr txBox="1">
            <a:spLocks/>
          </p:cNvSpPr>
          <p:nvPr/>
        </p:nvSpPr>
        <p:spPr>
          <a:xfrm>
            <a:off x="1791730" y="166678"/>
            <a:ext cx="6272769" cy="838297"/>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a:solidFill>
                  <a:schemeClr val="bg1"/>
                </a:solidFill>
              </a:rPr>
              <a:t>GATK Best Practices for Variant Discovery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96473753"/>
              </p:ext>
            </p:extLst>
          </p:nvPr>
        </p:nvGraphicFramePr>
        <p:xfrm>
          <a:off x="927100" y="3345305"/>
          <a:ext cx="2540238" cy="1059240"/>
        </p:xfrm>
        <a:graphic>
          <a:graphicData uri="http://schemas.openxmlformats.org/drawingml/2006/table">
            <a:tbl>
              <a:tblPr firstRow="1" bandRow="1">
                <a:tableStyleId>{7DF18680-E054-41AD-8BC1-D1AEF772440D}</a:tableStyleId>
              </a:tblPr>
              <a:tblGrid>
                <a:gridCol w="1270119">
                  <a:extLst>
                    <a:ext uri="{9D8B030D-6E8A-4147-A177-3AD203B41FA5}">
                      <a16:colId xmlns:a16="http://schemas.microsoft.com/office/drawing/2014/main" val="20000"/>
                    </a:ext>
                  </a:extLst>
                </a:gridCol>
                <a:gridCol w="1270119">
                  <a:extLst>
                    <a:ext uri="{9D8B030D-6E8A-4147-A177-3AD203B41FA5}">
                      <a16:colId xmlns:a16="http://schemas.microsoft.com/office/drawing/2014/main" val="20001"/>
                    </a:ext>
                  </a:extLst>
                </a:gridCol>
              </a:tblGrid>
              <a:tr h="278210">
                <a:tc>
                  <a:txBody>
                    <a:bodyPr/>
                    <a:lstStyle/>
                    <a:p>
                      <a:r>
                        <a:rPr lang="en-US" sz="1400" dirty="0"/>
                        <a:t>Sequencing Type</a:t>
                      </a:r>
                    </a:p>
                  </a:txBody>
                  <a:tcPr marL="91413" marR="91413" marT="34300" marB="34300"/>
                </a:tc>
                <a:tc>
                  <a:txBody>
                    <a:bodyPr/>
                    <a:lstStyle/>
                    <a:p>
                      <a:r>
                        <a:rPr lang="en-US" sz="1400" dirty="0"/>
                        <a:t># of Variants</a:t>
                      </a:r>
                    </a:p>
                    <a:p>
                      <a:r>
                        <a:rPr lang="en-US" sz="1400" dirty="0"/>
                        <a:t>(in 1 sample)</a:t>
                      </a:r>
                    </a:p>
                  </a:txBody>
                  <a:tcPr marL="91413" marR="91413" marT="34300" marB="34300"/>
                </a:tc>
                <a:extLst>
                  <a:ext uri="{0D108BD9-81ED-4DB2-BD59-A6C34878D82A}">
                    <a16:rowId xmlns:a16="http://schemas.microsoft.com/office/drawing/2014/main" val="10000"/>
                  </a:ext>
                </a:extLst>
              </a:tr>
              <a:tr h="278210">
                <a:tc>
                  <a:txBody>
                    <a:bodyPr/>
                    <a:lstStyle/>
                    <a:p>
                      <a:r>
                        <a:rPr lang="en-US" sz="1400" dirty="0"/>
                        <a:t>WGS</a:t>
                      </a:r>
                    </a:p>
                  </a:txBody>
                  <a:tcPr marL="91413" marR="91413" marT="34300" marB="34300"/>
                </a:tc>
                <a:tc>
                  <a:txBody>
                    <a:bodyPr/>
                    <a:lstStyle/>
                    <a:p>
                      <a:r>
                        <a:rPr lang="en-US" sz="1400" dirty="0"/>
                        <a:t>~4.4 M</a:t>
                      </a:r>
                    </a:p>
                  </a:txBody>
                  <a:tcPr marL="91413" marR="91413" marT="34300" marB="34300"/>
                </a:tc>
                <a:extLst>
                  <a:ext uri="{0D108BD9-81ED-4DB2-BD59-A6C34878D82A}">
                    <a16:rowId xmlns:a16="http://schemas.microsoft.com/office/drawing/2014/main" val="10001"/>
                  </a:ext>
                </a:extLst>
              </a:tr>
              <a:tr h="278210">
                <a:tc>
                  <a:txBody>
                    <a:bodyPr/>
                    <a:lstStyle/>
                    <a:p>
                      <a:r>
                        <a:rPr lang="en-US" sz="1400" dirty="0"/>
                        <a:t>WES</a:t>
                      </a:r>
                    </a:p>
                  </a:txBody>
                  <a:tcPr marL="91413" marR="91413" marT="34300" marB="34300"/>
                </a:tc>
                <a:tc>
                  <a:txBody>
                    <a:bodyPr/>
                    <a:lstStyle/>
                    <a:p>
                      <a:r>
                        <a:rPr lang="en-US" sz="1400" dirty="0"/>
                        <a:t>~21</a:t>
                      </a:r>
                      <a:r>
                        <a:rPr lang="en-US" sz="1400" baseline="0" dirty="0"/>
                        <a:t> k</a:t>
                      </a:r>
                      <a:endParaRPr lang="en-US" sz="1400" dirty="0"/>
                    </a:p>
                  </a:txBody>
                  <a:tcPr marL="91413" marR="91413" marT="34300" marB="34300"/>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1689100" y="49428"/>
            <a:ext cx="5346700" cy="857250"/>
          </a:xfrm>
          <a:noFill/>
          <a:ln>
            <a:noFill/>
          </a:ln>
        </p:spPr>
        <p:txBody>
          <a:bodyPr>
            <a:normAutofit/>
          </a:bodyPr>
          <a:lstStyle/>
          <a:p>
            <a:pPr eaLnBrk="1" hangingPunct="1">
              <a:defRPr/>
            </a:pPr>
            <a:r>
              <a:rPr lang="en-US" sz="2400" dirty="0"/>
              <a:t> Number of </a:t>
            </a:r>
            <a:r>
              <a:rPr lang="en-US" sz="2400" dirty="0" err="1"/>
              <a:t>Indels</a:t>
            </a:r>
            <a:r>
              <a:rPr lang="en-US" sz="2400" dirty="0"/>
              <a:t> &amp; SNPs</a:t>
            </a:r>
          </a:p>
        </p:txBody>
      </p:sp>
      <p:sp>
        <p:nvSpPr>
          <p:cNvPr id="22544" name="Content Placeholder 2"/>
          <p:cNvSpPr txBox="1">
            <a:spLocks/>
          </p:cNvSpPr>
          <p:nvPr/>
        </p:nvSpPr>
        <p:spPr bwMode="auto">
          <a:xfrm>
            <a:off x="4573416" y="1360045"/>
            <a:ext cx="4113383" cy="323457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spcBef>
                <a:spcPct val="20000"/>
              </a:spcBef>
              <a:buFont typeface="Arial" charset="0"/>
              <a:buChar char="•"/>
            </a:pPr>
            <a:r>
              <a:rPr lang="en-US" dirty="0"/>
              <a:t>Variants = </a:t>
            </a:r>
            <a:r>
              <a:rPr lang="en-US" dirty="0" err="1"/>
              <a:t>Indels</a:t>
            </a:r>
            <a:r>
              <a:rPr lang="en-US" dirty="0"/>
              <a:t> + SNPs</a:t>
            </a:r>
          </a:p>
          <a:p>
            <a:pPr eaLnBrk="1" hangingPunct="1">
              <a:spcBef>
                <a:spcPct val="20000"/>
              </a:spcBef>
              <a:buFont typeface="Arial" charset="0"/>
              <a:buChar char="•"/>
            </a:pPr>
            <a:r>
              <a:rPr lang="en-US" dirty="0"/>
              <a:t>Useful for order-of-magnitude sanity check</a:t>
            </a:r>
          </a:p>
          <a:p>
            <a:pPr eaLnBrk="1" hangingPunct="1">
              <a:spcBef>
                <a:spcPct val="20000"/>
              </a:spcBef>
              <a:buFont typeface="Arial" charset="0"/>
              <a:buChar char="•"/>
            </a:pPr>
            <a:r>
              <a:rPr lang="en-US" dirty="0"/>
              <a:t>Vary by size and diversity of cohort</a:t>
            </a:r>
          </a:p>
        </p:txBody>
      </p:sp>
      <p:sp>
        <p:nvSpPr>
          <p:cNvPr id="5" name="Rectangle 4"/>
          <p:cNvSpPr/>
          <p:nvPr/>
        </p:nvSpPr>
        <p:spPr>
          <a:xfrm>
            <a:off x="927100" y="1333500"/>
            <a:ext cx="2540238" cy="1677290"/>
          </a:xfrm>
          <a:prstGeom prst="rect">
            <a:avLst/>
          </a:prstGeom>
          <a:solidFill>
            <a:schemeClr val="bg1"/>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numSNPInde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352550"/>
            <a:ext cx="2421251" cy="16723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857250"/>
          </a:xfrm>
          <a:prstGeom prst="rect">
            <a:avLst/>
          </a:prstGeom>
          <a:no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78" name="Content Placeholder 2"/>
          <p:cNvSpPr>
            <a:spLocks noGrp="1"/>
          </p:cNvSpPr>
          <p:nvPr>
            <p:ph idx="1"/>
          </p:nvPr>
        </p:nvSpPr>
        <p:spPr>
          <a:xfrm>
            <a:off x="4550738" y="1252475"/>
            <a:ext cx="4136061" cy="3694573"/>
          </a:xfrm>
        </p:spPr>
        <p:txBody>
          <a:bodyPr>
            <a:normAutofit/>
          </a:bodyPr>
          <a:lstStyle/>
          <a:p>
            <a:pPr eaLnBrk="1" hangingPunct="1"/>
            <a:r>
              <a:rPr lang="en-US" sz="2400" dirty="0">
                <a:latin typeface="Calibri" charset="0"/>
              </a:rPr>
              <a:t>Ratio of </a:t>
            </a:r>
            <a:r>
              <a:rPr lang="en-US" sz="2400" b="1" dirty="0">
                <a:latin typeface="Calibri" charset="0"/>
              </a:rPr>
              <a:t>in</a:t>
            </a:r>
            <a:r>
              <a:rPr lang="en-US" sz="2400" dirty="0">
                <a:latin typeface="Calibri" charset="0"/>
              </a:rPr>
              <a:t>sertions to </a:t>
            </a:r>
            <a:r>
              <a:rPr lang="en-US" sz="2400" b="1" dirty="0">
                <a:latin typeface="Calibri" charset="0"/>
              </a:rPr>
              <a:t>del</a:t>
            </a:r>
            <a:r>
              <a:rPr lang="en-US" sz="2400" dirty="0">
                <a:latin typeface="Calibri" charset="0"/>
              </a:rPr>
              <a:t>etions</a:t>
            </a:r>
          </a:p>
          <a:p>
            <a:pPr eaLnBrk="1" hangingPunct="1"/>
            <a:r>
              <a:rPr lang="en-US" sz="2400" dirty="0">
                <a:latin typeface="Calibri" charset="0"/>
              </a:rPr>
              <a:t>Varies by allele frequency:</a:t>
            </a:r>
            <a:br>
              <a:rPr lang="en-US" sz="2400" dirty="0">
                <a:latin typeface="Calibri" charset="0"/>
              </a:rPr>
            </a:br>
            <a:r>
              <a:rPr lang="en-US" sz="2400" dirty="0">
                <a:latin typeface="Calibri" charset="0"/>
              </a:rPr>
              <a:t>common (”known”) vs. rare (“novel”)</a:t>
            </a:r>
          </a:p>
        </p:txBody>
      </p:sp>
      <p:sp>
        <p:nvSpPr>
          <p:cNvPr id="2" name="Title 1"/>
          <p:cNvSpPr>
            <a:spLocks noGrp="1"/>
          </p:cNvSpPr>
          <p:nvPr>
            <p:ph type="title"/>
          </p:nvPr>
        </p:nvSpPr>
        <p:spPr>
          <a:xfrm>
            <a:off x="1779372" y="165008"/>
            <a:ext cx="6907427" cy="557208"/>
          </a:xfrm>
          <a:noFill/>
          <a:ln>
            <a:noFill/>
          </a:ln>
        </p:spPr>
        <p:txBody>
          <a:bodyPr>
            <a:normAutofit/>
          </a:bodyPr>
          <a:lstStyle/>
          <a:p>
            <a:pPr eaLnBrk="1" hangingPunct="1">
              <a:defRPr/>
            </a:pPr>
            <a:r>
              <a:rPr lang="en-US" sz="2400" dirty="0"/>
              <a:t>  </a:t>
            </a:r>
            <a:r>
              <a:rPr lang="en-US" sz="2400" dirty="0" err="1"/>
              <a:t>Indel</a:t>
            </a:r>
            <a:r>
              <a:rPr lang="en-US" sz="2400" dirty="0"/>
              <a:t> Ratio</a:t>
            </a:r>
          </a:p>
        </p:txBody>
      </p:sp>
      <p:graphicFrame>
        <p:nvGraphicFramePr>
          <p:cNvPr id="4" name="Content Placeholder 3"/>
          <p:cNvGraphicFramePr>
            <a:graphicFrameLocks/>
          </p:cNvGraphicFramePr>
          <p:nvPr>
            <p:extLst>
              <p:ext uri="{D42A27DB-BD31-4B8C-83A1-F6EECF244321}">
                <p14:modId xmlns:p14="http://schemas.microsoft.com/office/powerpoint/2010/main" val="208860801"/>
              </p:ext>
            </p:extLst>
          </p:nvPr>
        </p:nvGraphicFramePr>
        <p:xfrm>
          <a:off x="797372" y="3438384"/>
          <a:ext cx="3068566" cy="845880"/>
        </p:xfrm>
        <a:graphic>
          <a:graphicData uri="http://schemas.openxmlformats.org/drawingml/2006/table">
            <a:tbl>
              <a:tblPr firstRow="1" bandRow="1">
                <a:tableStyleId>{7DF18680-E054-41AD-8BC1-D1AEF772440D}</a:tableStyleId>
              </a:tblPr>
              <a:tblGrid>
                <a:gridCol w="1887118">
                  <a:extLst>
                    <a:ext uri="{9D8B030D-6E8A-4147-A177-3AD203B41FA5}">
                      <a16:colId xmlns:a16="http://schemas.microsoft.com/office/drawing/2014/main" val="20000"/>
                    </a:ext>
                  </a:extLst>
                </a:gridCol>
                <a:gridCol w="1181448">
                  <a:extLst>
                    <a:ext uri="{9D8B030D-6E8A-4147-A177-3AD203B41FA5}">
                      <a16:colId xmlns:a16="http://schemas.microsoft.com/office/drawing/2014/main" val="20001"/>
                    </a:ext>
                  </a:extLst>
                </a:gridCol>
              </a:tblGrid>
              <a:tr h="278210">
                <a:tc>
                  <a:txBody>
                    <a:bodyPr/>
                    <a:lstStyle/>
                    <a:p>
                      <a:r>
                        <a:rPr lang="en-US" sz="1400" dirty="0"/>
                        <a:t>Variant</a:t>
                      </a:r>
                      <a:r>
                        <a:rPr lang="en-US" sz="1400" baseline="0" dirty="0"/>
                        <a:t> prevalence</a:t>
                      </a:r>
                      <a:endParaRPr lang="en-US" sz="1400" dirty="0"/>
                    </a:p>
                  </a:txBody>
                  <a:tcPr marL="91439" marR="91439" marT="34300" marB="34300"/>
                </a:tc>
                <a:tc>
                  <a:txBody>
                    <a:bodyPr/>
                    <a:lstStyle/>
                    <a:p>
                      <a:r>
                        <a:rPr lang="en-US" sz="1400" dirty="0" err="1"/>
                        <a:t>Indel</a:t>
                      </a:r>
                      <a:r>
                        <a:rPr lang="en-US" sz="1400" dirty="0"/>
                        <a:t> Ratio</a:t>
                      </a:r>
                    </a:p>
                  </a:txBody>
                  <a:tcPr marL="91439" marR="91439" marT="34300" marB="34300"/>
                </a:tc>
                <a:extLst>
                  <a:ext uri="{0D108BD9-81ED-4DB2-BD59-A6C34878D82A}">
                    <a16:rowId xmlns:a16="http://schemas.microsoft.com/office/drawing/2014/main" val="10000"/>
                  </a:ext>
                </a:extLst>
              </a:tr>
              <a:tr h="278210">
                <a:tc>
                  <a:txBody>
                    <a:bodyPr/>
                    <a:lstStyle/>
                    <a:p>
                      <a:r>
                        <a:rPr lang="en-US" sz="1400" dirty="0"/>
                        <a:t>Common</a:t>
                      </a:r>
                    </a:p>
                  </a:txBody>
                  <a:tcPr marL="91439" marR="91439" marT="34300" marB="34300"/>
                </a:tc>
                <a:tc>
                  <a:txBody>
                    <a:bodyPr/>
                    <a:lstStyle/>
                    <a:p>
                      <a:r>
                        <a:rPr lang="en-US" sz="1400" dirty="0"/>
                        <a:t>~1</a:t>
                      </a:r>
                    </a:p>
                  </a:txBody>
                  <a:tcPr marL="91439" marR="91439" marT="34300" marB="34300"/>
                </a:tc>
                <a:extLst>
                  <a:ext uri="{0D108BD9-81ED-4DB2-BD59-A6C34878D82A}">
                    <a16:rowId xmlns:a16="http://schemas.microsoft.com/office/drawing/2014/main" val="10001"/>
                  </a:ext>
                </a:extLst>
              </a:tr>
              <a:tr h="278210">
                <a:tc>
                  <a:txBody>
                    <a:bodyPr/>
                    <a:lstStyle/>
                    <a:p>
                      <a:r>
                        <a:rPr lang="en-US" sz="1400" dirty="0"/>
                        <a:t>Rare</a:t>
                      </a:r>
                    </a:p>
                  </a:txBody>
                  <a:tcPr marL="91439" marR="91439" marT="34300" marB="34300"/>
                </a:tc>
                <a:tc>
                  <a:txBody>
                    <a:bodyPr/>
                    <a:lstStyle/>
                    <a:p>
                      <a:r>
                        <a:rPr lang="en-US" sz="1400" dirty="0"/>
                        <a:t>0.2-0.5</a:t>
                      </a:r>
                    </a:p>
                  </a:txBody>
                  <a:tcPr marL="91439" marR="91439" marT="34300" marB="34300"/>
                </a:tc>
                <a:extLst>
                  <a:ext uri="{0D108BD9-81ED-4DB2-BD59-A6C34878D82A}">
                    <a16:rowId xmlns:a16="http://schemas.microsoft.com/office/drawing/2014/main" val="10002"/>
                  </a:ext>
                </a:extLst>
              </a:tr>
            </a:tbl>
          </a:graphicData>
        </a:graphic>
      </p:graphicFrame>
      <p:sp>
        <p:nvSpPr>
          <p:cNvPr id="5" name="Rectangle 4"/>
          <p:cNvSpPr/>
          <p:nvPr/>
        </p:nvSpPr>
        <p:spPr>
          <a:xfrm>
            <a:off x="797372" y="1252475"/>
            <a:ext cx="2955927" cy="1960264"/>
          </a:xfrm>
          <a:prstGeom prst="rect">
            <a:avLst/>
          </a:prstGeom>
          <a:solidFill>
            <a:schemeClr val="bg1"/>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indelRati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873" y="1251537"/>
            <a:ext cx="2835178" cy="19667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07D3BA-CBA6-3341-A399-A3D69BA545F8}"/>
              </a:ext>
            </a:extLst>
          </p:cNvPr>
          <p:cNvSpPr/>
          <p:nvPr/>
        </p:nvSpPr>
        <p:spPr>
          <a:xfrm>
            <a:off x="333632" y="4720281"/>
            <a:ext cx="8254314" cy="423219"/>
          </a:xfrm>
          <a:prstGeom prst="rect">
            <a:avLst/>
          </a:prstGeom>
          <a:solidFill>
            <a:schemeClr val="lt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54" name="Content Placeholder 2"/>
          <p:cNvSpPr>
            <a:spLocks noGrp="1"/>
          </p:cNvSpPr>
          <p:nvPr>
            <p:ph idx="1"/>
          </p:nvPr>
        </p:nvSpPr>
        <p:spPr>
          <a:xfrm>
            <a:off x="4573416" y="1269460"/>
            <a:ext cx="4113383" cy="3553761"/>
          </a:xfrm>
        </p:spPr>
        <p:txBody>
          <a:bodyPr>
            <a:normAutofit/>
          </a:bodyPr>
          <a:lstStyle/>
          <a:p>
            <a:pPr eaLnBrk="1" hangingPunct="1">
              <a:lnSpc>
                <a:spcPct val="120000"/>
              </a:lnSpc>
            </a:pPr>
            <a:r>
              <a:rPr lang="en-US" sz="2400" dirty="0">
                <a:latin typeface="Calibri" charset="0"/>
              </a:rPr>
              <a:t>Used for SNPs only</a:t>
            </a:r>
          </a:p>
          <a:p>
            <a:pPr eaLnBrk="1" hangingPunct="1">
              <a:lnSpc>
                <a:spcPct val="120000"/>
              </a:lnSpc>
            </a:pPr>
            <a:r>
              <a:rPr lang="en-US" sz="2400" dirty="0">
                <a:latin typeface="Calibri" charset="0"/>
              </a:rPr>
              <a:t>If variation were random: expect ratio of 0.5 as there are twice as many possible </a:t>
            </a:r>
            <a:r>
              <a:rPr lang="en-US" sz="2400" dirty="0" err="1">
                <a:latin typeface="Calibri" charset="0"/>
              </a:rPr>
              <a:t>transversions</a:t>
            </a:r>
            <a:r>
              <a:rPr lang="en-US" sz="2400" dirty="0">
                <a:latin typeface="Calibri" charset="0"/>
              </a:rPr>
              <a:t> vs transitions!</a:t>
            </a:r>
          </a:p>
          <a:p>
            <a:pPr eaLnBrk="1" hangingPunct="1">
              <a:lnSpc>
                <a:spcPct val="120000"/>
              </a:lnSpc>
            </a:pPr>
            <a:r>
              <a:rPr lang="en-US" sz="2400" dirty="0">
                <a:latin typeface="Calibri" charset="0"/>
              </a:rPr>
              <a:t>Low </a:t>
            </a:r>
            <a:r>
              <a:rPr lang="en-US" sz="2400" dirty="0" err="1">
                <a:latin typeface="Calibri" charset="0"/>
              </a:rPr>
              <a:t>TiTv</a:t>
            </a:r>
            <a:r>
              <a:rPr lang="en-US" sz="2400" dirty="0">
                <a:latin typeface="Calibri" charset="0"/>
              </a:rPr>
              <a:t> ratio indicates high rate of false positives</a:t>
            </a:r>
          </a:p>
        </p:txBody>
      </p:sp>
      <p:sp>
        <p:nvSpPr>
          <p:cNvPr id="2" name="Title 1"/>
          <p:cNvSpPr>
            <a:spLocks noGrp="1"/>
          </p:cNvSpPr>
          <p:nvPr>
            <p:ph type="title"/>
          </p:nvPr>
        </p:nvSpPr>
        <p:spPr>
          <a:xfrm>
            <a:off x="1791730" y="205979"/>
            <a:ext cx="6895070" cy="557208"/>
          </a:xfrm>
          <a:noFill/>
          <a:ln>
            <a:noFill/>
          </a:ln>
        </p:spPr>
        <p:txBody>
          <a:bodyPr>
            <a:normAutofit/>
          </a:bodyPr>
          <a:lstStyle/>
          <a:p>
            <a:pPr eaLnBrk="1" hangingPunct="1">
              <a:defRPr/>
            </a:pPr>
            <a:r>
              <a:rPr lang="en-US" sz="2400" dirty="0"/>
              <a:t>  </a:t>
            </a:r>
            <a:r>
              <a:rPr lang="en-US" sz="2400" dirty="0" err="1"/>
              <a:t>TiTv</a:t>
            </a:r>
            <a:r>
              <a:rPr lang="en-US" sz="2400" dirty="0"/>
              <a:t> Ratio (Transitions/</a:t>
            </a:r>
            <a:r>
              <a:rPr lang="en-US" sz="2400" dirty="0" err="1"/>
              <a:t>Transversions</a:t>
            </a:r>
            <a:r>
              <a:rPr lang="en-US" sz="2400" dirty="0"/>
              <a:t>)</a:t>
            </a:r>
          </a:p>
        </p:txBody>
      </p:sp>
      <p:graphicFrame>
        <p:nvGraphicFramePr>
          <p:cNvPr id="4" name="Content Placeholder 3"/>
          <p:cNvGraphicFramePr>
            <a:graphicFrameLocks/>
          </p:cNvGraphicFramePr>
          <p:nvPr>
            <p:extLst>
              <p:ext uri="{D42A27DB-BD31-4B8C-83A1-F6EECF244321}">
                <p14:modId xmlns:p14="http://schemas.microsoft.com/office/powerpoint/2010/main" val="373468994"/>
              </p:ext>
            </p:extLst>
          </p:nvPr>
        </p:nvGraphicFramePr>
        <p:xfrm>
          <a:off x="756065" y="3417030"/>
          <a:ext cx="2827076" cy="1315407"/>
        </p:xfrm>
        <a:graphic>
          <a:graphicData uri="http://schemas.openxmlformats.org/drawingml/2006/table">
            <a:tbl>
              <a:tblPr firstRow="1" bandRow="1">
                <a:tableStyleId>{7DF18680-E054-41AD-8BC1-D1AEF772440D}</a:tableStyleId>
              </a:tblPr>
              <a:tblGrid>
                <a:gridCol w="1413538">
                  <a:extLst>
                    <a:ext uri="{9D8B030D-6E8A-4147-A177-3AD203B41FA5}">
                      <a16:colId xmlns:a16="http://schemas.microsoft.com/office/drawing/2014/main" val="20000"/>
                    </a:ext>
                  </a:extLst>
                </a:gridCol>
                <a:gridCol w="1413538">
                  <a:extLst>
                    <a:ext uri="{9D8B030D-6E8A-4147-A177-3AD203B41FA5}">
                      <a16:colId xmlns:a16="http://schemas.microsoft.com/office/drawing/2014/main" val="20001"/>
                    </a:ext>
                  </a:extLst>
                </a:gridCol>
              </a:tblGrid>
              <a:tr h="544023">
                <a:tc>
                  <a:txBody>
                    <a:bodyPr/>
                    <a:lstStyle/>
                    <a:p>
                      <a:r>
                        <a:rPr lang="en-US" sz="1400" dirty="0"/>
                        <a:t>Sequencing Type</a:t>
                      </a:r>
                    </a:p>
                  </a:txBody>
                  <a:tcPr marL="91413" marR="91413" marT="34300" marB="34300"/>
                </a:tc>
                <a:tc>
                  <a:txBody>
                    <a:bodyPr/>
                    <a:lstStyle/>
                    <a:p>
                      <a:r>
                        <a:rPr lang="en-US" sz="1400" dirty="0" err="1"/>
                        <a:t>TiTv</a:t>
                      </a:r>
                      <a:r>
                        <a:rPr lang="en-US" sz="1400" dirty="0"/>
                        <a:t> Ratio</a:t>
                      </a:r>
                    </a:p>
                  </a:txBody>
                  <a:tcPr marL="91413" marR="91413" marT="34300" marB="34300"/>
                </a:tc>
                <a:extLst>
                  <a:ext uri="{0D108BD9-81ED-4DB2-BD59-A6C34878D82A}">
                    <a16:rowId xmlns:a16="http://schemas.microsoft.com/office/drawing/2014/main" val="10000"/>
                  </a:ext>
                </a:extLst>
              </a:tr>
              <a:tr h="385692">
                <a:tc>
                  <a:txBody>
                    <a:bodyPr/>
                    <a:lstStyle/>
                    <a:p>
                      <a:r>
                        <a:rPr lang="en-US" sz="1400" dirty="0"/>
                        <a:t>WGS</a:t>
                      </a:r>
                    </a:p>
                  </a:txBody>
                  <a:tcPr marL="91413" marR="91413" marT="34300" marB="34300"/>
                </a:tc>
                <a:tc>
                  <a:txBody>
                    <a:bodyPr/>
                    <a:lstStyle/>
                    <a:p>
                      <a:r>
                        <a:rPr lang="en-US" sz="1400" dirty="0"/>
                        <a:t>2.0-2.1</a:t>
                      </a:r>
                    </a:p>
                  </a:txBody>
                  <a:tcPr marL="91413" marR="91413" marT="34300" marB="34300"/>
                </a:tc>
                <a:extLst>
                  <a:ext uri="{0D108BD9-81ED-4DB2-BD59-A6C34878D82A}">
                    <a16:rowId xmlns:a16="http://schemas.microsoft.com/office/drawing/2014/main" val="10001"/>
                  </a:ext>
                </a:extLst>
              </a:tr>
              <a:tr h="385692">
                <a:tc>
                  <a:txBody>
                    <a:bodyPr/>
                    <a:lstStyle/>
                    <a:p>
                      <a:r>
                        <a:rPr lang="en-US" sz="1400" dirty="0"/>
                        <a:t>WES</a:t>
                      </a:r>
                    </a:p>
                  </a:txBody>
                  <a:tcPr marL="91413" marR="91413" marT="34300" marB="34300"/>
                </a:tc>
                <a:tc>
                  <a:txBody>
                    <a:bodyPr/>
                    <a:lstStyle/>
                    <a:p>
                      <a:r>
                        <a:rPr lang="en-US" sz="1400" dirty="0"/>
                        <a:t>3.0-3.3</a:t>
                      </a:r>
                    </a:p>
                  </a:txBody>
                  <a:tcPr marL="91413" marR="91413" marT="34300" marB="34300"/>
                </a:tc>
                <a:extLst>
                  <a:ext uri="{0D108BD9-81ED-4DB2-BD59-A6C34878D82A}">
                    <a16:rowId xmlns:a16="http://schemas.microsoft.com/office/drawing/2014/main" val="10002"/>
                  </a:ext>
                </a:extLst>
              </a:tr>
            </a:tbl>
          </a:graphicData>
        </a:graphic>
      </p:graphicFrame>
      <p:grpSp>
        <p:nvGrpSpPr>
          <p:cNvPr id="5" name="Group 4"/>
          <p:cNvGrpSpPr/>
          <p:nvPr/>
        </p:nvGrpSpPr>
        <p:grpSpPr>
          <a:xfrm>
            <a:off x="756066" y="1269460"/>
            <a:ext cx="2750105" cy="1778540"/>
            <a:chOff x="635000" y="1548214"/>
            <a:chExt cx="2798064" cy="2236386"/>
          </a:xfrm>
        </p:grpSpPr>
        <p:sp>
          <p:nvSpPr>
            <p:cNvPr id="3" name="Rectangle 2"/>
            <p:cNvSpPr/>
            <p:nvPr/>
          </p:nvSpPr>
          <p:spPr>
            <a:xfrm>
              <a:off x="635000" y="1548214"/>
              <a:ext cx="2798064" cy="2236386"/>
            </a:xfrm>
            <a:prstGeom prst="rect">
              <a:avLst/>
            </a:prstGeom>
            <a:solidFill>
              <a:schemeClr val="bg1"/>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569" name="Picture 6" descr="TiTv.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188" y="1560914"/>
              <a:ext cx="2652712" cy="21998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1" name="Explosion 1 10"/>
          <p:cNvSpPr/>
          <p:nvPr/>
        </p:nvSpPr>
        <p:spPr>
          <a:xfrm rot="2115686">
            <a:off x="2929082" y="3825820"/>
            <a:ext cx="1644335" cy="717863"/>
          </a:xfrm>
          <a:prstGeom prst="irregularSeal1">
            <a:avLst/>
          </a:prstGeom>
          <a:solidFill>
            <a:schemeClr val="accent6"/>
          </a:solidFill>
          <a:ln/>
        </p:spPr>
        <p:style>
          <a:lnRef idx="3">
            <a:schemeClr val="lt1"/>
          </a:lnRef>
          <a:fillRef idx="1">
            <a:schemeClr val="accent5"/>
          </a:fillRef>
          <a:effectRef idx="1">
            <a:schemeClr val="accent5"/>
          </a:effectRef>
          <a:fontRef idx="minor">
            <a:schemeClr val="lt1"/>
          </a:fontRef>
        </p:style>
        <p:txBody>
          <a:bodyPr/>
          <a:lstStyle/>
          <a:p>
            <a:r>
              <a:rPr lang="en-US" sz="1100" dirty="0"/>
              <a:t>In Humans</a:t>
            </a:r>
            <a:r>
              <a:rPr lang="is-IS" sz="1100" dirty="0"/>
              <a:t>…</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1"/>
          </p:nvPr>
        </p:nvSpPr>
        <p:spPr>
          <a:xfrm>
            <a:off x="4550738" y="1679788"/>
            <a:ext cx="4136061" cy="3113125"/>
          </a:xfrm>
        </p:spPr>
        <p:txBody>
          <a:bodyPr>
            <a:normAutofit/>
          </a:bodyPr>
          <a:lstStyle/>
          <a:p>
            <a:pPr>
              <a:lnSpc>
                <a:spcPct val="120000"/>
              </a:lnSpc>
            </a:pPr>
            <a:r>
              <a:rPr lang="en-US" sz="2000" dirty="0">
                <a:latin typeface="Calibri" charset="0"/>
              </a:rPr>
              <a:t>Most appropriate truth set is genotyping chip for same sample</a:t>
            </a:r>
          </a:p>
          <a:p>
            <a:pPr eaLnBrk="1" hangingPunct="1">
              <a:lnSpc>
                <a:spcPct val="120000"/>
              </a:lnSpc>
            </a:pPr>
            <a:r>
              <a:rPr lang="en-US" sz="2000" dirty="0">
                <a:latin typeface="Calibri" charset="0"/>
              </a:rPr>
              <a:t>% Genotype calls in </a:t>
            </a:r>
            <a:r>
              <a:rPr lang="en-US" sz="2000" dirty="0" err="1">
                <a:latin typeface="Calibri" charset="0"/>
              </a:rPr>
              <a:t>callset</a:t>
            </a:r>
            <a:r>
              <a:rPr lang="en-US" sz="2000" dirty="0">
                <a:latin typeface="Calibri" charset="0"/>
              </a:rPr>
              <a:t> that match calls in truth set</a:t>
            </a:r>
          </a:p>
          <a:p>
            <a:pPr eaLnBrk="1" hangingPunct="1">
              <a:lnSpc>
                <a:spcPct val="120000"/>
              </a:lnSpc>
            </a:pPr>
            <a:r>
              <a:rPr lang="en-US" sz="2000" dirty="0">
                <a:latin typeface="Calibri" charset="0"/>
              </a:rPr>
              <a:t>Unmatched variants considered false positives</a:t>
            </a:r>
          </a:p>
        </p:txBody>
      </p:sp>
      <p:sp>
        <p:nvSpPr>
          <p:cNvPr id="2" name="Title 1"/>
          <p:cNvSpPr>
            <a:spLocks noGrp="1"/>
          </p:cNvSpPr>
          <p:nvPr>
            <p:ph type="title"/>
          </p:nvPr>
        </p:nvSpPr>
        <p:spPr>
          <a:xfrm>
            <a:off x="1804086" y="205979"/>
            <a:ext cx="6882714" cy="557208"/>
          </a:xfrm>
          <a:noFill/>
          <a:ln>
            <a:noFill/>
          </a:ln>
        </p:spPr>
        <p:txBody>
          <a:bodyPr>
            <a:normAutofit/>
          </a:bodyPr>
          <a:lstStyle/>
          <a:p>
            <a:pPr eaLnBrk="1" hangingPunct="1">
              <a:defRPr/>
            </a:pPr>
            <a:r>
              <a:rPr lang="en-US" sz="2400" dirty="0"/>
              <a:t>  Genotype Concordance</a:t>
            </a:r>
          </a:p>
        </p:txBody>
      </p:sp>
      <p:sp>
        <p:nvSpPr>
          <p:cNvPr id="4" name="Rectangle 3"/>
          <p:cNvSpPr/>
          <p:nvPr/>
        </p:nvSpPr>
        <p:spPr>
          <a:xfrm>
            <a:off x="982374" y="1880299"/>
            <a:ext cx="2751261" cy="1969282"/>
          </a:xfrm>
          <a:prstGeom prst="rect">
            <a:avLst/>
          </a:prstGeom>
          <a:solidFill>
            <a:schemeClr val="bg1"/>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genotypeconcordanc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75" y="1880298"/>
            <a:ext cx="2630151" cy="19692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0F50FE8-BFA1-E640-BD1C-B94BCC277A9C}"/>
              </a:ext>
            </a:extLst>
          </p:cNvPr>
          <p:cNvSpPr/>
          <p:nvPr/>
        </p:nvSpPr>
        <p:spPr>
          <a:xfrm>
            <a:off x="333632" y="4720281"/>
            <a:ext cx="8254314" cy="423219"/>
          </a:xfrm>
          <a:prstGeom prst="rect">
            <a:avLst/>
          </a:prstGeom>
          <a:solidFill>
            <a:schemeClr val="lt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3714751"/>
            <a:ext cx="4102100" cy="1051322"/>
          </a:xfrm>
        </p:spPr>
        <p:txBody>
          <a:bodyPr/>
          <a:lstStyle/>
          <a:p>
            <a:pPr eaLnBrk="1" hangingPunct="1">
              <a:defRPr/>
            </a:pPr>
            <a:r>
              <a:rPr lang="en-US" sz="2800" dirty="0"/>
              <a:t>Sanger sequencing</a:t>
            </a:r>
          </a:p>
          <a:p>
            <a:pPr eaLnBrk="1" hangingPunct="1">
              <a:defRPr/>
            </a:pPr>
            <a:r>
              <a:rPr lang="en-US" sz="2800" dirty="0"/>
              <a:t>Other HTS technologies</a:t>
            </a:r>
          </a:p>
        </p:txBody>
      </p:sp>
      <p:sp>
        <p:nvSpPr>
          <p:cNvPr id="2" name="Title 1"/>
          <p:cNvSpPr>
            <a:spLocks noGrp="1"/>
          </p:cNvSpPr>
          <p:nvPr>
            <p:ph type="title"/>
          </p:nvPr>
        </p:nvSpPr>
        <p:spPr>
          <a:xfrm>
            <a:off x="1804086" y="205979"/>
            <a:ext cx="6882714" cy="557208"/>
          </a:xfrm>
        </p:spPr>
        <p:txBody>
          <a:bodyPr>
            <a:noAutofit/>
          </a:bodyPr>
          <a:lstStyle/>
          <a:p>
            <a:pPr>
              <a:defRPr/>
            </a:pPr>
            <a:r>
              <a:rPr lang="en-US" sz="2400" dirty="0"/>
              <a:t>For evaluating concordance, it is best to use truth sets generated with orthogonal methods </a:t>
            </a:r>
            <a:endParaRPr lang="en-US" sz="2400" b="1" dirty="0"/>
          </a:p>
        </p:txBody>
      </p:sp>
      <p:pic>
        <p:nvPicPr>
          <p:cNvPr id="17412" name="Picture 9" descr="SangerSequencing.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9619" y="1841630"/>
            <a:ext cx="609683" cy="1762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3" name="Picture 10" descr="genechip.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74027" y="1978869"/>
            <a:ext cx="1101105" cy="16739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illumina.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0107" y="2668610"/>
            <a:ext cx="1322829" cy="984177"/>
          </a:xfrm>
          <a:prstGeom prst="rect">
            <a:avLst/>
          </a:prstGeom>
        </p:spPr>
      </p:pic>
      <p:pic>
        <p:nvPicPr>
          <p:cNvPr id="7" name="Picture 6" descr="PacBi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7997" y="1901416"/>
            <a:ext cx="1321349" cy="949338"/>
          </a:xfrm>
          <a:prstGeom prst="rect">
            <a:avLst/>
          </a:prstGeom>
        </p:spPr>
      </p:pic>
      <p:pic>
        <p:nvPicPr>
          <p:cNvPr id="5" name="Picture 4" descr="microarray.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0395" y="2251485"/>
            <a:ext cx="1529722" cy="1246547"/>
          </a:xfrm>
          <a:prstGeom prst="rect">
            <a:avLst/>
          </a:prstGeom>
        </p:spPr>
      </p:pic>
      <p:sp>
        <p:nvSpPr>
          <p:cNvPr id="9" name="Content Placeholder 2"/>
          <p:cNvSpPr txBox="1">
            <a:spLocks/>
          </p:cNvSpPr>
          <p:nvPr/>
        </p:nvSpPr>
        <p:spPr bwMode="auto">
          <a:xfrm>
            <a:off x="4940300" y="3714751"/>
            <a:ext cx="4102100" cy="105132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800" dirty="0" err="1"/>
              <a:t>GeneChip</a:t>
            </a:r>
            <a:endParaRPr lang="en-US" sz="2800" dirty="0"/>
          </a:p>
          <a:p>
            <a:pPr>
              <a:defRPr/>
            </a:pPr>
            <a:r>
              <a:rPr lang="en-US" sz="2800" dirty="0"/>
              <a:t>Microarrays</a:t>
            </a:r>
          </a:p>
          <a:p>
            <a:pPr marL="0" indent="0">
              <a:buFont typeface="Arial" charset="0"/>
              <a:buNone/>
              <a:defRPr/>
            </a:pPr>
            <a:endParaRPr lang="en-US" sz="2800" dirty="0"/>
          </a:p>
        </p:txBody>
      </p:sp>
      <p:sp>
        <p:nvSpPr>
          <p:cNvPr id="12" name="Content Placeholder 2"/>
          <p:cNvSpPr txBox="1">
            <a:spLocks/>
          </p:cNvSpPr>
          <p:nvPr/>
        </p:nvSpPr>
        <p:spPr bwMode="auto">
          <a:xfrm>
            <a:off x="508000" y="1200163"/>
            <a:ext cx="4102100" cy="105132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800" b="1" u="sng" dirty="0"/>
              <a:t>SEQUENCING</a:t>
            </a:r>
          </a:p>
        </p:txBody>
      </p:sp>
      <p:sp>
        <p:nvSpPr>
          <p:cNvPr id="13" name="Content Placeholder 2"/>
          <p:cNvSpPr txBox="1">
            <a:spLocks/>
          </p:cNvSpPr>
          <p:nvPr/>
        </p:nvSpPr>
        <p:spPr bwMode="auto">
          <a:xfrm>
            <a:off x="4991100" y="1200163"/>
            <a:ext cx="4102100" cy="105132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800" b="1" u="sng" dirty="0"/>
              <a:t>PROBE/ARRAY-BASED</a:t>
            </a:r>
          </a:p>
        </p:txBody>
      </p:sp>
      <p:cxnSp>
        <p:nvCxnSpPr>
          <p:cNvPr id="8" name="Straight Connector 7"/>
          <p:cNvCxnSpPr/>
          <p:nvPr/>
        </p:nvCxnSpPr>
        <p:spPr>
          <a:xfrm>
            <a:off x="4610100" y="899616"/>
            <a:ext cx="0" cy="4243884"/>
          </a:xfrm>
          <a:prstGeom prst="line">
            <a:avLst/>
          </a:prstGeom>
          <a:effectLst/>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804086" y="205979"/>
            <a:ext cx="6882714" cy="557208"/>
          </a:xfrm>
        </p:spPr>
        <p:txBody>
          <a:bodyPr>
            <a:normAutofit/>
          </a:bodyPr>
          <a:lstStyle/>
          <a:p>
            <a:pPr eaLnBrk="1" hangingPunct="1"/>
            <a:r>
              <a:rPr lang="en-US" sz="2400" dirty="0">
                <a:latin typeface="Calibri" charset="0"/>
              </a:rPr>
              <a:t>Cheat sheet of concordance metrics</a:t>
            </a:r>
          </a:p>
        </p:txBody>
      </p:sp>
      <p:pic>
        <p:nvPicPr>
          <p:cNvPr id="2" name="Picture 1" descr="GTconcordance.pdf"/>
          <p:cNvPicPr>
            <a:picLocks noChangeAspect="1"/>
          </p:cNvPicPr>
          <p:nvPr/>
        </p:nvPicPr>
        <p:blipFill rotWithShape="1">
          <a:blip r:embed="rId3">
            <a:extLst>
              <a:ext uri="{28A0092B-C50C-407E-A947-70E740481C1C}">
                <a14:useLocalDpi xmlns:a14="http://schemas.microsoft.com/office/drawing/2010/main" val="0"/>
              </a:ext>
            </a:extLst>
          </a:blip>
          <a:srcRect t="10247" r="26643" b="14966"/>
          <a:stretch/>
        </p:blipFill>
        <p:spPr>
          <a:xfrm>
            <a:off x="457200" y="1353203"/>
            <a:ext cx="6707733" cy="3167557"/>
          </a:xfrm>
          <a:prstGeom prst="rect">
            <a:avLst/>
          </a:prstGeom>
        </p:spPr>
      </p:pic>
      <p:sp>
        <p:nvSpPr>
          <p:cNvPr id="5" name="Content Placeholder 2"/>
          <p:cNvSpPr>
            <a:spLocks noGrp="1"/>
          </p:cNvSpPr>
          <p:nvPr>
            <p:ph idx="1"/>
          </p:nvPr>
        </p:nvSpPr>
        <p:spPr>
          <a:xfrm>
            <a:off x="1352326" y="904156"/>
            <a:ext cx="4136061" cy="449047"/>
          </a:xfrm>
        </p:spPr>
        <p:txBody>
          <a:bodyPr>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lang="en-US" sz="2000">
                <a:latin typeface="Calibri" charset="0"/>
              </a:rPr>
              <a:t>Variant Concordance</a:t>
            </a:r>
            <a:endParaRPr lang="en-US" sz="2000" dirty="0">
              <a:latin typeface="Calibri" charset="0"/>
            </a:endParaRPr>
          </a:p>
        </p:txBody>
      </p:sp>
      <p:sp>
        <p:nvSpPr>
          <p:cNvPr id="4" name="Rectangle 3"/>
          <p:cNvSpPr/>
          <p:nvPr/>
        </p:nvSpPr>
        <p:spPr>
          <a:xfrm>
            <a:off x="4404481" y="1502979"/>
            <a:ext cx="2760452" cy="3017781"/>
          </a:xfrm>
          <a:prstGeom prst="rect">
            <a:avLst/>
          </a:prstGeom>
          <a:solidFill>
            <a:schemeClr val="bg1"/>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911" y="3409706"/>
            <a:ext cx="2322787" cy="140050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961" y="1021086"/>
            <a:ext cx="2219737" cy="211403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4218" y="3600558"/>
            <a:ext cx="2108038" cy="1027536"/>
          </a:xfrm>
          <a:prstGeom prst="rect">
            <a:avLst/>
          </a:prstGeom>
        </p:spPr>
      </p:pic>
      <p:sp>
        <p:nvSpPr>
          <p:cNvPr id="10" name="Rectangle 9">
            <a:extLst>
              <a:ext uri="{FF2B5EF4-FFF2-40B4-BE49-F238E27FC236}">
                <a16:creationId xmlns:a16="http://schemas.microsoft.com/office/drawing/2014/main" id="{26CDE8E2-4BDA-8049-97B8-60B56BED0701}"/>
              </a:ext>
            </a:extLst>
          </p:cNvPr>
          <p:cNvSpPr/>
          <p:nvPr/>
        </p:nvSpPr>
        <p:spPr>
          <a:xfrm>
            <a:off x="333632" y="4720281"/>
            <a:ext cx="8254314" cy="423219"/>
          </a:xfrm>
          <a:prstGeom prst="rect">
            <a:avLst/>
          </a:prstGeom>
          <a:solidFill>
            <a:schemeClr val="lt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086" y="205979"/>
            <a:ext cx="6882714" cy="557208"/>
          </a:xfrm>
        </p:spPr>
        <p:txBody>
          <a:bodyPr>
            <a:normAutofit/>
          </a:bodyPr>
          <a:lstStyle/>
          <a:p>
            <a:pPr eaLnBrk="1" hangingPunct="1">
              <a:defRPr/>
            </a:pPr>
            <a:r>
              <a:rPr lang="en-US" sz="2400" dirty="0"/>
              <a:t>So how do I get these metrics?</a:t>
            </a:r>
          </a:p>
        </p:txBody>
      </p:sp>
      <p:sp>
        <p:nvSpPr>
          <p:cNvPr id="6" name="Content Placeholder 5">
            <a:extLst>
              <a:ext uri="{FF2B5EF4-FFF2-40B4-BE49-F238E27FC236}">
                <a16:creationId xmlns:a16="http://schemas.microsoft.com/office/drawing/2014/main" id="{151457B5-33C8-BF4C-984E-1B0BDAD8A800}"/>
              </a:ext>
            </a:extLst>
          </p:cNvPr>
          <p:cNvSpPr>
            <a:spLocks noGrp="1"/>
          </p:cNvSpPr>
          <p:nvPr>
            <p:ph sz="half" idx="1"/>
          </p:nvPr>
        </p:nvSpPr>
        <p:spPr/>
        <p:txBody>
          <a:bodyPr/>
          <a:lstStyle/>
          <a:p>
            <a:pPr marL="0" indent="0">
              <a:buNone/>
            </a:pPr>
            <a:r>
              <a:rPr lang="en-US" dirty="0"/>
              <a:t>Variant Level Evaluation</a:t>
            </a:r>
          </a:p>
        </p:txBody>
      </p:sp>
      <p:sp>
        <p:nvSpPr>
          <p:cNvPr id="10" name="Content Placeholder 9">
            <a:extLst>
              <a:ext uri="{FF2B5EF4-FFF2-40B4-BE49-F238E27FC236}">
                <a16:creationId xmlns:a16="http://schemas.microsoft.com/office/drawing/2014/main" id="{063E9A94-FC80-3349-AEEB-43B3423016AB}"/>
              </a:ext>
            </a:extLst>
          </p:cNvPr>
          <p:cNvSpPr>
            <a:spLocks noGrp="1"/>
          </p:cNvSpPr>
          <p:nvPr>
            <p:ph sz="half" idx="2"/>
          </p:nvPr>
        </p:nvSpPr>
        <p:spPr/>
        <p:txBody>
          <a:bodyPr/>
          <a:lstStyle/>
          <a:p>
            <a:pPr marL="0" indent="0">
              <a:buNone/>
            </a:pPr>
            <a:r>
              <a:rPr lang="en-US" dirty="0"/>
              <a:t>Genotype Level Evaluation</a:t>
            </a:r>
          </a:p>
        </p:txBody>
      </p:sp>
      <p:sp>
        <p:nvSpPr>
          <p:cNvPr id="12" name="TextBox 11"/>
          <p:cNvSpPr txBox="1"/>
          <p:nvPr/>
        </p:nvSpPr>
        <p:spPr>
          <a:xfrm>
            <a:off x="465142" y="1930022"/>
            <a:ext cx="3784129" cy="1323439"/>
          </a:xfrm>
          <a:prstGeom prst="rect">
            <a:avLst/>
          </a:prstGeom>
          <a:solidFill>
            <a:schemeClr val="tx1"/>
          </a:solidFill>
        </p:spPr>
        <p:txBody>
          <a:bodyPr wrap="square" rtlCol="0">
            <a:spAutoFit/>
          </a:bodyPr>
          <a:lstStyle/>
          <a:p>
            <a:r>
              <a:rPr lang="en-US" sz="1600" dirty="0" err="1">
                <a:solidFill>
                  <a:schemeClr val="bg1"/>
                </a:solidFill>
                <a:latin typeface="Courier" pitchFamily="2" charset="0"/>
                <a:ea typeface="Menlo" charset="0"/>
                <a:cs typeface="Menlo" charset="0"/>
              </a:rPr>
              <a:t>gatk</a:t>
            </a:r>
            <a:r>
              <a:rPr lang="en-US" sz="1600" dirty="0">
                <a:solidFill>
                  <a:schemeClr val="bg1"/>
                </a:solidFill>
                <a:latin typeface="Courier" pitchFamily="2" charset="0"/>
                <a:ea typeface="Menlo" charset="0"/>
                <a:cs typeface="Menlo" charset="0"/>
              </a:rPr>
              <a:t> </a:t>
            </a:r>
            <a:r>
              <a:rPr lang="en-US" sz="1600" dirty="0" err="1">
                <a:solidFill>
                  <a:schemeClr val="bg1"/>
                </a:solidFill>
                <a:latin typeface="Courier" pitchFamily="2" charset="0"/>
                <a:ea typeface="Menlo" charset="0"/>
                <a:cs typeface="Menlo" charset="0"/>
              </a:rPr>
              <a:t>VariantEval</a:t>
            </a:r>
            <a:r>
              <a:rPr lang="en-US" sz="1600" dirty="0">
                <a:solidFill>
                  <a:schemeClr val="bg1"/>
                </a:solidFill>
                <a:latin typeface="Courier" pitchFamily="2" charset="0"/>
                <a:ea typeface="Menlo" charset="0"/>
                <a:cs typeface="Menlo" charset="0"/>
              </a:rPr>
              <a:t> \</a:t>
            </a:r>
          </a:p>
          <a:p>
            <a:r>
              <a:rPr lang="en-US" sz="1600" dirty="0">
                <a:solidFill>
                  <a:schemeClr val="bg1"/>
                </a:solidFill>
                <a:latin typeface="Courier" pitchFamily="2" charset="0"/>
                <a:ea typeface="Menlo" charset="0"/>
                <a:cs typeface="Menlo" charset="0"/>
              </a:rPr>
              <a:t>	-R reference.b37.fasta \</a:t>
            </a:r>
          </a:p>
          <a:p>
            <a:r>
              <a:rPr lang="en-US" sz="1600" dirty="0">
                <a:solidFill>
                  <a:schemeClr val="bg1"/>
                </a:solidFill>
                <a:latin typeface="Courier" pitchFamily="2" charset="0"/>
                <a:ea typeface="Menlo" charset="0"/>
                <a:cs typeface="Menlo" charset="0"/>
              </a:rPr>
              <a:t>	-</a:t>
            </a:r>
            <a:r>
              <a:rPr lang="en-US" sz="1600" dirty="0" err="1">
                <a:solidFill>
                  <a:schemeClr val="bg1"/>
                </a:solidFill>
                <a:latin typeface="Courier" pitchFamily="2" charset="0"/>
                <a:ea typeface="Menlo" charset="0"/>
                <a:cs typeface="Menlo" charset="0"/>
              </a:rPr>
              <a:t>eval</a:t>
            </a:r>
            <a:r>
              <a:rPr lang="en-US" sz="1600" dirty="0">
                <a:solidFill>
                  <a:schemeClr val="bg1"/>
                </a:solidFill>
                <a:latin typeface="Courier" pitchFamily="2" charset="0"/>
                <a:ea typeface="Menlo" charset="0"/>
                <a:cs typeface="Menlo" charset="0"/>
              </a:rPr>
              <a:t> </a:t>
            </a:r>
            <a:r>
              <a:rPr lang="en-US" sz="1600" dirty="0" err="1">
                <a:solidFill>
                  <a:schemeClr val="bg1"/>
                </a:solidFill>
                <a:latin typeface="Courier" pitchFamily="2" charset="0"/>
                <a:ea typeface="Menlo" charset="0"/>
                <a:cs typeface="Menlo" charset="0"/>
              </a:rPr>
              <a:t>callset.vcf</a:t>
            </a:r>
            <a:r>
              <a:rPr lang="en-US" sz="1600" dirty="0">
                <a:solidFill>
                  <a:schemeClr val="bg1"/>
                </a:solidFill>
                <a:latin typeface="Courier" pitchFamily="2" charset="0"/>
                <a:ea typeface="Menlo" charset="0"/>
                <a:cs typeface="Menlo" charset="0"/>
              </a:rPr>
              <a:t> \</a:t>
            </a:r>
          </a:p>
          <a:p>
            <a:r>
              <a:rPr lang="en-US" sz="1600" dirty="0">
                <a:solidFill>
                  <a:schemeClr val="bg1"/>
                </a:solidFill>
                <a:latin typeface="Courier" pitchFamily="2" charset="0"/>
                <a:ea typeface="Menlo" charset="0"/>
                <a:cs typeface="Menlo" charset="0"/>
              </a:rPr>
              <a:t>	--comp </a:t>
            </a:r>
            <a:r>
              <a:rPr lang="en-US" sz="1600" dirty="0" err="1">
                <a:solidFill>
                  <a:schemeClr val="bg1"/>
                </a:solidFill>
                <a:latin typeface="Courier" pitchFamily="2" charset="0"/>
                <a:ea typeface="Menlo" charset="0"/>
                <a:cs typeface="Menlo" charset="0"/>
              </a:rPr>
              <a:t>truthset.vcf</a:t>
            </a:r>
            <a:r>
              <a:rPr lang="en-US" sz="1600" dirty="0">
                <a:solidFill>
                  <a:schemeClr val="bg1"/>
                </a:solidFill>
                <a:latin typeface="Courier" pitchFamily="2" charset="0"/>
                <a:ea typeface="Menlo" charset="0"/>
                <a:cs typeface="Menlo" charset="0"/>
              </a:rPr>
              <a:t> \</a:t>
            </a:r>
          </a:p>
          <a:p>
            <a:r>
              <a:rPr lang="en-US" sz="1600" dirty="0">
                <a:solidFill>
                  <a:schemeClr val="bg1"/>
                </a:solidFill>
                <a:latin typeface="Courier" pitchFamily="2" charset="0"/>
                <a:ea typeface="Menlo" charset="0"/>
                <a:cs typeface="Menlo" charset="0"/>
              </a:rPr>
              <a:t>	-o </a:t>
            </a:r>
            <a:r>
              <a:rPr lang="en-US" sz="1600" dirty="0" err="1">
                <a:solidFill>
                  <a:schemeClr val="bg1"/>
                </a:solidFill>
                <a:latin typeface="Courier" pitchFamily="2" charset="0"/>
                <a:ea typeface="Menlo" charset="0"/>
                <a:cs typeface="Menlo" charset="0"/>
              </a:rPr>
              <a:t>results.eval.grp</a:t>
            </a:r>
            <a:endParaRPr lang="en-US" sz="1600" dirty="0">
              <a:solidFill>
                <a:schemeClr val="bg1"/>
              </a:solidFill>
              <a:latin typeface="Courier" pitchFamily="2" charset="0"/>
              <a:ea typeface="Menlo" charset="0"/>
              <a:cs typeface="Menlo" charset="0"/>
            </a:endParaRPr>
          </a:p>
        </p:txBody>
      </p:sp>
      <p:sp>
        <p:nvSpPr>
          <p:cNvPr id="13" name="TextBox 12">
            <a:extLst>
              <a:ext uri="{FF2B5EF4-FFF2-40B4-BE49-F238E27FC236}">
                <a16:creationId xmlns:a16="http://schemas.microsoft.com/office/drawing/2014/main" id="{50F4747F-A5D5-E844-866D-29BFCA496898}"/>
              </a:ext>
            </a:extLst>
          </p:cNvPr>
          <p:cNvSpPr txBox="1"/>
          <p:nvPr/>
        </p:nvSpPr>
        <p:spPr>
          <a:xfrm>
            <a:off x="4572000" y="1930022"/>
            <a:ext cx="4352925" cy="1815882"/>
          </a:xfrm>
          <a:prstGeom prst="rect">
            <a:avLst/>
          </a:prstGeom>
          <a:solidFill>
            <a:schemeClr val="tx1"/>
          </a:solidFill>
        </p:spPr>
        <p:txBody>
          <a:bodyPr wrap="square" rtlCol="0">
            <a:spAutoFit/>
          </a:bodyPr>
          <a:lstStyle/>
          <a:p>
            <a:r>
              <a:rPr lang="en-US" sz="1600" dirty="0">
                <a:solidFill>
                  <a:schemeClr val="bg1"/>
                </a:solidFill>
                <a:latin typeface="Courier" pitchFamily="2" charset="0"/>
              </a:rPr>
              <a:t>java -jar </a:t>
            </a:r>
            <a:r>
              <a:rPr lang="en-US" sz="1600" dirty="0" err="1">
                <a:solidFill>
                  <a:schemeClr val="bg1"/>
                </a:solidFill>
                <a:latin typeface="Courier" pitchFamily="2" charset="0"/>
              </a:rPr>
              <a:t>picard.jar</a:t>
            </a:r>
            <a:r>
              <a:rPr lang="en-US" sz="1600" dirty="0">
                <a:solidFill>
                  <a:schemeClr val="bg1"/>
                </a:solidFill>
                <a:latin typeface="Courier" pitchFamily="2" charset="0"/>
              </a:rPr>
              <a:t> \</a:t>
            </a:r>
          </a:p>
          <a:p>
            <a:r>
              <a:rPr lang="en-US" sz="1600" dirty="0">
                <a:solidFill>
                  <a:schemeClr val="bg1"/>
                </a:solidFill>
                <a:latin typeface="Courier" pitchFamily="2" charset="0"/>
              </a:rPr>
              <a:t>	</a:t>
            </a:r>
            <a:r>
              <a:rPr lang="en-US" sz="1600" dirty="0" err="1">
                <a:solidFill>
                  <a:schemeClr val="bg1"/>
                </a:solidFill>
                <a:latin typeface="Courier" pitchFamily="2" charset="0"/>
              </a:rPr>
              <a:t>GenotypeConcordance</a:t>
            </a:r>
            <a:r>
              <a:rPr lang="en-US" sz="1600" dirty="0">
                <a:solidFill>
                  <a:schemeClr val="bg1"/>
                </a:solidFill>
                <a:latin typeface="Courier" pitchFamily="2" charset="0"/>
              </a:rPr>
              <a:t> \</a:t>
            </a:r>
          </a:p>
          <a:p>
            <a:r>
              <a:rPr lang="en-US" sz="1600" dirty="0">
                <a:solidFill>
                  <a:schemeClr val="bg1"/>
                </a:solidFill>
                <a:latin typeface="Courier" pitchFamily="2" charset="0"/>
              </a:rPr>
              <a:t>	CALL_VCF=</a:t>
            </a:r>
            <a:r>
              <a:rPr lang="en-US" sz="1600" dirty="0" err="1">
                <a:solidFill>
                  <a:schemeClr val="bg1"/>
                </a:solidFill>
                <a:latin typeface="Courier" pitchFamily="2" charset="0"/>
              </a:rPr>
              <a:t>input.vcf</a:t>
            </a:r>
            <a:r>
              <a:rPr lang="en-US" sz="1600" dirty="0">
                <a:solidFill>
                  <a:schemeClr val="bg1"/>
                </a:solidFill>
                <a:latin typeface="Courier" pitchFamily="2" charset="0"/>
              </a:rPr>
              <a:t> \</a:t>
            </a:r>
          </a:p>
          <a:p>
            <a:r>
              <a:rPr lang="en-US" sz="1600" dirty="0">
                <a:solidFill>
                  <a:schemeClr val="bg1"/>
                </a:solidFill>
                <a:latin typeface="Courier" pitchFamily="2" charset="0"/>
              </a:rPr>
              <a:t>	TRUTH_VCF=</a:t>
            </a:r>
            <a:r>
              <a:rPr lang="en-US" sz="1600" dirty="0" err="1">
                <a:solidFill>
                  <a:schemeClr val="bg1"/>
                </a:solidFill>
                <a:latin typeface="Courier" pitchFamily="2" charset="0"/>
              </a:rPr>
              <a:t>truth_set.vcf</a:t>
            </a:r>
            <a:r>
              <a:rPr lang="en-US" sz="1600" dirty="0">
                <a:solidFill>
                  <a:schemeClr val="bg1"/>
                </a:solidFill>
                <a:latin typeface="Courier" pitchFamily="2" charset="0"/>
              </a:rPr>
              <a:t> \</a:t>
            </a:r>
          </a:p>
          <a:p>
            <a:r>
              <a:rPr lang="en-US" sz="1600" dirty="0">
                <a:solidFill>
                  <a:schemeClr val="bg1"/>
                </a:solidFill>
                <a:latin typeface="Courier" pitchFamily="2" charset="0"/>
              </a:rPr>
              <a:t>	CALL_SAMPLE=</a:t>
            </a:r>
            <a:r>
              <a:rPr lang="en-US" sz="1600" dirty="0" err="1">
                <a:solidFill>
                  <a:schemeClr val="bg1"/>
                </a:solidFill>
                <a:latin typeface="Courier" pitchFamily="2" charset="0"/>
              </a:rPr>
              <a:t>sample_name</a:t>
            </a:r>
            <a:r>
              <a:rPr lang="en-US" sz="1600" dirty="0">
                <a:solidFill>
                  <a:schemeClr val="bg1"/>
                </a:solidFill>
                <a:latin typeface="Courier" pitchFamily="2" charset="0"/>
              </a:rPr>
              <a:t> \</a:t>
            </a:r>
          </a:p>
          <a:p>
            <a:r>
              <a:rPr lang="en-US" sz="1600" dirty="0">
                <a:solidFill>
                  <a:schemeClr val="bg1"/>
                </a:solidFill>
                <a:latin typeface="Courier" pitchFamily="2" charset="0"/>
              </a:rPr>
              <a:t>	TRUTH_SAMPLE=</a:t>
            </a:r>
            <a:r>
              <a:rPr lang="en-US" sz="1600" dirty="0" err="1">
                <a:solidFill>
                  <a:schemeClr val="bg1"/>
                </a:solidFill>
                <a:latin typeface="Courier" pitchFamily="2" charset="0"/>
              </a:rPr>
              <a:t>sample_in_truth</a:t>
            </a:r>
            <a:r>
              <a:rPr lang="en-US" sz="1600" dirty="0">
                <a:solidFill>
                  <a:schemeClr val="bg1"/>
                </a:solidFill>
                <a:latin typeface="Courier" pitchFamily="2" charset="0"/>
              </a:rPr>
              <a:t> \</a:t>
            </a:r>
          </a:p>
          <a:p>
            <a:r>
              <a:rPr lang="en-US" sz="1600" dirty="0">
                <a:solidFill>
                  <a:schemeClr val="bg1"/>
                </a:solidFill>
                <a:latin typeface="Courier" pitchFamily="2" charset="0"/>
              </a:rPr>
              <a:t> 	O=</a:t>
            </a:r>
            <a:r>
              <a:rPr lang="en-US" sz="1600" dirty="0" err="1">
                <a:solidFill>
                  <a:schemeClr val="bg1"/>
                </a:solidFill>
                <a:latin typeface="Courier" pitchFamily="2" charset="0"/>
              </a:rPr>
              <a:t>gc_concordance.vcf</a:t>
            </a:r>
            <a:r>
              <a:rPr lang="en-US" sz="1600" dirty="0">
                <a:solidFill>
                  <a:schemeClr val="bg1"/>
                </a:solidFill>
                <a:latin typeface="Courier" pitchFamily="2" charset="0"/>
              </a:rPr>
              <a:t> \</a:t>
            </a:r>
            <a:endParaRPr lang="en-US" sz="1600" dirty="0">
              <a:solidFill>
                <a:schemeClr val="bg1"/>
              </a:solidFill>
              <a:latin typeface="Courier" pitchFamily="2" charset="0"/>
              <a:ea typeface="Menlo" charset="0"/>
              <a:cs typeface="Menlo"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Text Placeholder 2"/>
          <p:cNvSpPr>
            <a:spLocks noGrp="1"/>
          </p:cNvSpPr>
          <p:nvPr>
            <p:ph type="body" idx="1"/>
          </p:nvPr>
        </p:nvSpPr>
        <p:spPr>
          <a:xfrm>
            <a:off x="552785" y="1274248"/>
            <a:ext cx="4040188" cy="479822"/>
          </a:xfrm>
        </p:spPr>
        <p:txBody>
          <a:bodyPr>
            <a:noAutofit/>
          </a:bodyPr>
          <a:lstStyle/>
          <a:p>
            <a:pPr eaLnBrk="1" hangingPunct="1"/>
            <a:r>
              <a:rPr lang="en-US" sz="2800" dirty="0">
                <a:latin typeface="Calibri" charset="0"/>
              </a:rPr>
              <a:t>GATK </a:t>
            </a:r>
            <a:r>
              <a:rPr lang="en-US" sz="2800" dirty="0" err="1">
                <a:latin typeface="Calibri" charset="0"/>
              </a:rPr>
              <a:t>VariantEval</a:t>
            </a:r>
            <a:endParaRPr lang="en-US" sz="2800" dirty="0">
              <a:latin typeface="Calibri" charset="0"/>
            </a:endParaRPr>
          </a:p>
        </p:txBody>
      </p:sp>
      <p:sp>
        <p:nvSpPr>
          <p:cNvPr id="27651" name="Content Placeholder 3"/>
          <p:cNvSpPr>
            <a:spLocks noGrp="1"/>
          </p:cNvSpPr>
          <p:nvPr>
            <p:ph sz="half" idx="2"/>
          </p:nvPr>
        </p:nvSpPr>
        <p:spPr>
          <a:xfrm>
            <a:off x="552785" y="1970763"/>
            <a:ext cx="4040188" cy="2746772"/>
          </a:xfrm>
        </p:spPr>
        <p:txBody>
          <a:bodyPr>
            <a:normAutofit/>
          </a:bodyPr>
          <a:lstStyle/>
          <a:p>
            <a:pPr eaLnBrk="1" hangingPunct="1"/>
            <a:r>
              <a:rPr lang="en-US" sz="2000" dirty="0">
                <a:latin typeface="Calibri" charset="0"/>
              </a:rPr>
              <a:t>More detailed analysis</a:t>
            </a:r>
          </a:p>
          <a:p>
            <a:pPr eaLnBrk="1" hangingPunct="1"/>
            <a:r>
              <a:rPr lang="en-US" sz="2000" dirty="0">
                <a:latin typeface="Calibri" charset="0"/>
              </a:rPr>
              <a:t>More options for stratification</a:t>
            </a:r>
          </a:p>
          <a:p>
            <a:pPr eaLnBrk="1" hangingPunct="1"/>
            <a:r>
              <a:rPr lang="en-US" sz="2000" dirty="0">
                <a:latin typeface="Calibri" charset="0"/>
              </a:rPr>
              <a:t>Ability to compare </a:t>
            </a:r>
            <a:br>
              <a:rPr lang="en-US" sz="2000" dirty="0">
                <a:latin typeface="Calibri" charset="0"/>
              </a:rPr>
            </a:br>
            <a:r>
              <a:rPr lang="en-US" sz="2000" dirty="0">
                <a:latin typeface="Calibri" charset="0"/>
              </a:rPr>
              <a:t>to multiple truth sets</a:t>
            </a:r>
          </a:p>
        </p:txBody>
      </p:sp>
      <p:sp>
        <p:nvSpPr>
          <p:cNvPr id="27652" name="Text Placeholder 4"/>
          <p:cNvSpPr>
            <a:spLocks noGrp="1"/>
          </p:cNvSpPr>
          <p:nvPr>
            <p:ph type="body" sz="quarter" idx="3"/>
          </p:nvPr>
        </p:nvSpPr>
        <p:spPr>
          <a:xfrm>
            <a:off x="4740611" y="1274248"/>
            <a:ext cx="4041775" cy="479822"/>
          </a:xfrm>
        </p:spPr>
        <p:txBody>
          <a:bodyPr>
            <a:noAutofit/>
          </a:bodyPr>
          <a:lstStyle/>
          <a:p>
            <a:pPr eaLnBrk="1" hangingPunct="1"/>
            <a:r>
              <a:rPr lang="en-US" sz="2800" dirty="0">
                <a:latin typeface="Calibri" charset="0"/>
              </a:rPr>
              <a:t>Picard CVCM</a:t>
            </a:r>
          </a:p>
        </p:txBody>
      </p:sp>
      <p:sp>
        <p:nvSpPr>
          <p:cNvPr id="27653" name="Content Placeholder 5"/>
          <p:cNvSpPr>
            <a:spLocks noGrp="1"/>
          </p:cNvSpPr>
          <p:nvPr>
            <p:ph sz="quarter" idx="4"/>
          </p:nvPr>
        </p:nvSpPr>
        <p:spPr>
          <a:xfrm>
            <a:off x="4740611" y="1970763"/>
            <a:ext cx="4041775" cy="2746772"/>
          </a:xfrm>
        </p:spPr>
        <p:txBody>
          <a:bodyPr>
            <a:noAutofit/>
          </a:bodyPr>
          <a:lstStyle/>
          <a:p>
            <a:pPr eaLnBrk="1" hangingPunct="1"/>
            <a:r>
              <a:rPr lang="en-US" sz="2000" dirty="0">
                <a:latin typeface="Calibri" charset="0"/>
              </a:rPr>
              <a:t>Best performance</a:t>
            </a:r>
            <a:br>
              <a:rPr lang="en-US" sz="2000" dirty="0">
                <a:latin typeface="Calibri" charset="0"/>
              </a:rPr>
            </a:br>
            <a:r>
              <a:rPr lang="en-US" sz="2000" dirty="0">
                <a:latin typeface="Calibri" charset="0"/>
              </a:rPr>
              <a:t>on very large </a:t>
            </a:r>
            <a:r>
              <a:rPr lang="en-US" sz="2000" dirty="0" err="1">
                <a:latin typeface="Calibri" charset="0"/>
              </a:rPr>
              <a:t>callsets</a:t>
            </a:r>
            <a:endParaRPr lang="en-US" sz="2000" dirty="0">
              <a:latin typeface="Calibri" charset="0"/>
            </a:endParaRPr>
          </a:p>
          <a:p>
            <a:pPr eaLnBrk="1" hangingPunct="1"/>
            <a:r>
              <a:rPr lang="en-US" sz="2000" dirty="0">
                <a:latin typeface="Calibri" charset="0"/>
              </a:rPr>
              <a:t>Ability to interpret no-call as confident reference in a “confidence region”</a:t>
            </a:r>
          </a:p>
          <a:p>
            <a:pPr eaLnBrk="1" hangingPunct="1"/>
            <a:r>
              <a:rPr lang="en-US" sz="2000" dirty="0">
                <a:latin typeface="Calibri" charset="0"/>
              </a:rPr>
              <a:t>Few options beyond the metrics discussed here</a:t>
            </a:r>
          </a:p>
        </p:txBody>
      </p:sp>
      <p:sp>
        <p:nvSpPr>
          <p:cNvPr id="27649" name="Title 1"/>
          <p:cNvSpPr>
            <a:spLocks noGrp="1"/>
          </p:cNvSpPr>
          <p:nvPr>
            <p:ph type="title"/>
          </p:nvPr>
        </p:nvSpPr>
        <p:spPr>
          <a:xfrm>
            <a:off x="1804086" y="143883"/>
            <a:ext cx="7339914" cy="666750"/>
          </a:xfrm>
        </p:spPr>
        <p:txBody>
          <a:bodyPr>
            <a:normAutofit/>
          </a:bodyPr>
          <a:lstStyle/>
          <a:p>
            <a:pPr eaLnBrk="1" hangingPunct="1"/>
            <a:r>
              <a:rPr lang="en-US" sz="2400" dirty="0">
                <a:latin typeface="Calibri" charset="0"/>
              </a:rPr>
              <a:t>Which variant-level evaluator should I use?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651E07-A043-2B41-BA59-3EFCEB00EBB9}"/>
              </a:ext>
            </a:extLst>
          </p:cNvPr>
          <p:cNvSpPr/>
          <p:nvPr/>
        </p:nvSpPr>
        <p:spPr>
          <a:xfrm>
            <a:off x="333632" y="4720281"/>
            <a:ext cx="8254314" cy="423219"/>
          </a:xfrm>
          <a:prstGeom prst="rect">
            <a:avLst/>
          </a:prstGeom>
          <a:solidFill>
            <a:schemeClr val="lt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804086" y="205979"/>
            <a:ext cx="6882714" cy="557208"/>
          </a:xfrm>
        </p:spPr>
        <p:txBody>
          <a:bodyPr/>
          <a:lstStyle/>
          <a:p>
            <a:r>
              <a:rPr lang="en-US" sz="2400" dirty="0"/>
              <a:t>Best Practices for </a:t>
            </a:r>
            <a:r>
              <a:rPr lang="en-US" sz="2400" dirty="0" err="1"/>
              <a:t>Germline</a:t>
            </a:r>
            <a:r>
              <a:rPr lang="en-US" sz="2400" dirty="0"/>
              <a:t> SNP &amp; INDEL Discovery</a:t>
            </a:r>
          </a:p>
        </p:txBody>
      </p:sp>
      <p:pic>
        <p:nvPicPr>
          <p:cNvPr id="5" name="Content Placeholder 4" descr="BP_germline_snps_indels_4.0.png"/>
          <p:cNvPicPr>
            <a:picLocks noGrp="1" noChangeAspect="1"/>
          </p:cNvPicPr>
          <p:nvPr>
            <p:ph idx="1"/>
          </p:nvPr>
        </p:nvPicPr>
        <p:blipFill>
          <a:blip r:embed="rId3">
            <a:extLst>
              <a:ext uri="{28A0092B-C50C-407E-A947-70E740481C1C}">
                <a14:useLocalDpi xmlns:a14="http://schemas.microsoft.com/office/drawing/2010/main" val="0"/>
              </a:ext>
            </a:extLst>
          </a:blip>
          <a:srcRect l="-5732" r="-5732"/>
          <a:stretch>
            <a:fillRect/>
          </a:stretch>
        </p:blipFill>
        <p:spPr>
          <a:xfrm>
            <a:off x="19367" y="1149350"/>
            <a:ext cx="9086685" cy="3747770"/>
          </a:xfrm>
          <a:prstGeom prst="rect">
            <a:avLst/>
          </a:prstGeom>
        </p:spPr>
      </p:pic>
    </p:spTree>
    <p:extLst>
      <p:ext uri="{BB962C8B-B14F-4D97-AF65-F5344CB8AC3E}">
        <p14:creationId xmlns:p14="http://schemas.microsoft.com/office/powerpoint/2010/main" val="2310641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1730" y="205979"/>
            <a:ext cx="6895070" cy="557208"/>
          </a:xfrm>
        </p:spPr>
        <p:txBody>
          <a:bodyPr/>
          <a:lstStyle/>
          <a:p>
            <a:r>
              <a:rPr lang="en-US" sz="2400" dirty="0"/>
              <a:t>Best Practices for </a:t>
            </a:r>
            <a:r>
              <a:rPr lang="en-US" sz="2400" dirty="0" err="1"/>
              <a:t>Germline</a:t>
            </a:r>
            <a:r>
              <a:rPr lang="en-US" sz="2400" dirty="0"/>
              <a:t> SNP &amp; INDEL Discovery</a:t>
            </a:r>
          </a:p>
        </p:txBody>
      </p:sp>
      <p:pic>
        <p:nvPicPr>
          <p:cNvPr id="5" name="Content Placeholder 4" descr="BP_germline_snps_indels_4.0.png"/>
          <p:cNvPicPr>
            <a:picLocks noGrp="1" noChangeAspect="1"/>
          </p:cNvPicPr>
          <p:nvPr>
            <p:ph idx="1"/>
          </p:nvPr>
        </p:nvPicPr>
        <p:blipFill>
          <a:blip r:embed="rId3">
            <a:extLst>
              <a:ext uri="{28A0092B-C50C-407E-A947-70E740481C1C}">
                <a14:useLocalDpi xmlns:a14="http://schemas.microsoft.com/office/drawing/2010/main" val="0"/>
              </a:ext>
            </a:extLst>
          </a:blip>
          <a:srcRect l="-5732" r="-5732"/>
          <a:stretch>
            <a:fillRect/>
          </a:stretch>
        </p:blipFill>
        <p:spPr>
          <a:xfrm>
            <a:off x="28657" y="951643"/>
            <a:ext cx="9086685" cy="3747770"/>
          </a:xfrm>
          <a:prstGeom prst="rect">
            <a:avLst/>
          </a:prstGeom>
        </p:spPr>
      </p:pic>
      <p:sp>
        <p:nvSpPr>
          <p:cNvPr id="7" name="Rectangle 6">
            <a:extLst>
              <a:ext uri="{FF2B5EF4-FFF2-40B4-BE49-F238E27FC236}">
                <a16:creationId xmlns:a16="http://schemas.microsoft.com/office/drawing/2014/main" id="{753AD854-1251-E749-90B7-BD1110DB2B24}"/>
              </a:ext>
            </a:extLst>
          </p:cNvPr>
          <p:cNvSpPr/>
          <p:nvPr/>
        </p:nvSpPr>
        <p:spPr>
          <a:xfrm>
            <a:off x="333632" y="4720281"/>
            <a:ext cx="8254314" cy="423219"/>
          </a:xfrm>
          <a:prstGeom prst="rect">
            <a:avLst/>
          </a:prstGeom>
          <a:solidFill>
            <a:schemeClr val="lt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641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674689" y="1582341"/>
            <a:ext cx="7606085" cy="1539478"/>
          </a:xfrm>
          <a:prstGeom prst="roundRect">
            <a:avLst/>
          </a:prstGeom>
          <a:gradFill flip="none" rotWithShape="1">
            <a:gsLst>
              <a:gs pos="18000">
                <a:schemeClr val="accent5"/>
              </a:gs>
              <a:gs pos="100000">
                <a:srgbClr val="FFFF00"/>
              </a:gs>
            </a:gsLst>
            <a:lin ang="0" scaled="1"/>
            <a:tileRect/>
          </a:gradFill>
          <a:ln>
            <a:solidFill>
              <a:schemeClr val="tx1"/>
            </a:solidFill>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en-US" sz="1600"/>
          </a:p>
        </p:txBody>
      </p:sp>
      <p:sp>
        <p:nvSpPr>
          <p:cNvPr id="16388" name="Title 1"/>
          <p:cNvSpPr>
            <a:spLocks noGrp="1"/>
          </p:cNvSpPr>
          <p:nvPr>
            <p:ph type="title"/>
          </p:nvPr>
        </p:nvSpPr>
        <p:spPr>
          <a:xfrm>
            <a:off x="1791730" y="130782"/>
            <a:ext cx="7352270" cy="676275"/>
          </a:xfrm>
        </p:spPr>
        <p:txBody>
          <a:bodyPr>
            <a:normAutofit/>
          </a:bodyPr>
          <a:lstStyle/>
          <a:p>
            <a:r>
              <a:rPr lang="en-US" sz="2400" dirty="0"/>
              <a:t>What do </a:t>
            </a:r>
            <a:r>
              <a:rPr lang="en-US" sz="2400" dirty="0" err="1"/>
              <a:t>callset</a:t>
            </a:r>
            <a:r>
              <a:rPr lang="en-US" sz="2400" dirty="0"/>
              <a:t> evaluation methods aim to determine?</a:t>
            </a:r>
            <a:endParaRPr lang="en-US" sz="2400" dirty="0">
              <a:latin typeface="Calibri" charset="0"/>
            </a:endParaRPr>
          </a:p>
        </p:txBody>
      </p:sp>
      <p:sp>
        <p:nvSpPr>
          <p:cNvPr id="16389" name="Content Placeholder 5"/>
          <p:cNvSpPr txBox="1">
            <a:spLocks/>
          </p:cNvSpPr>
          <p:nvPr/>
        </p:nvSpPr>
        <p:spPr bwMode="auto">
          <a:xfrm>
            <a:off x="3252789" y="1773437"/>
            <a:ext cx="2598737" cy="122753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sz="1800" dirty="0"/>
              <a:t>You found many </a:t>
            </a:r>
            <a:br>
              <a:rPr lang="en-US" sz="1800" dirty="0"/>
            </a:br>
            <a:r>
              <a:rPr lang="en-US" sz="1800" dirty="0"/>
              <a:t>real variants and </a:t>
            </a:r>
            <a:br>
              <a:rPr lang="en-US" sz="1800" dirty="0"/>
            </a:br>
            <a:r>
              <a:rPr lang="en-US" sz="1800" dirty="0"/>
              <a:t>called few false positives</a:t>
            </a:r>
          </a:p>
        </p:txBody>
      </p:sp>
      <p:sp>
        <p:nvSpPr>
          <p:cNvPr id="16390" name="Text Placeholder 4"/>
          <p:cNvSpPr txBox="1">
            <a:spLocks/>
          </p:cNvSpPr>
          <p:nvPr/>
        </p:nvSpPr>
        <p:spPr bwMode="auto">
          <a:xfrm>
            <a:off x="4135439" y="1235869"/>
            <a:ext cx="1055687" cy="31789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spcBef>
                <a:spcPct val="20000"/>
              </a:spcBef>
              <a:buFont typeface="Arial" charset="0"/>
              <a:buNone/>
            </a:pPr>
            <a:r>
              <a:rPr lang="en-US" sz="1800" b="1" dirty="0"/>
              <a:t>OKAY</a:t>
            </a:r>
          </a:p>
        </p:txBody>
      </p:sp>
      <p:sp>
        <p:nvSpPr>
          <p:cNvPr id="16391" name="Text Placeholder 4"/>
          <p:cNvSpPr txBox="1">
            <a:spLocks/>
          </p:cNvSpPr>
          <p:nvPr/>
        </p:nvSpPr>
        <p:spPr bwMode="auto">
          <a:xfrm>
            <a:off x="1379538" y="1233488"/>
            <a:ext cx="1054100" cy="31670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spcBef>
                <a:spcPct val="20000"/>
              </a:spcBef>
              <a:buFont typeface="Arial" charset="0"/>
              <a:buNone/>
            </a:pPr>
            <a:r>
              <a:rPr lang="en-US" sz="1800" b="1"/>
              <a:t>IDEAL</a:t>
            </a:r>
          </a:p>
        </p:txBody>
      </p:sp>
      <p:sp>
        <p:nvSpPr>
          <p:cNvPr id="16392" name="Text Placeholder 4"/>
          <p:cNvSpPr txBox="1">
            <a:spLocks/>
          </p:cNvSpPr>
          <p:nvPr/>
        </p:nvSpPr>
        <p:spPr bwMode="auto">
          <a:xfrm>
            <a:off x="6337301" y="1233488"/>
            <a:ext cx="1393825" cy="31670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spcBef>
                <a:spcPct val="20000"/>
              </a:spcBef>
              <a:buFont typeface="Arial" charset="0"/>
              <a:buNone/>
            </a:pPr>
            <a:r>
              <a:rPr lang="en-US" sz="1800" b="1" dirty="0"/>
              <a:t>TERRIBLE</a:t>
            </a:r>
          </a:p>
        </p:txBody>
      </p:sp>
      <p:sp>
        <p:nvSpPr>
          <p:cNvPr id="16393" name="Content Placeholder 5"/>
          <p:cNvSpPr txBox="1">
            <a:spLocks/>
          </p:cNvSpPr>
          <p:nvPr/>
        </p:nvSpPr>
        <p:spPr bwMode="auto">
          <a:xfrm>
            <a:off x="5851525" y="1773437"/>
            <a:ext cx="2247900" cy="1340644"/>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spcBef>
                <a:spcPct val="20000"/>
              </a:spcBef>
              <a:buFont typeface="Arial" charset="0"/>
              <a:buNone/>
            </a:pPr>
            <a:r>
              <a:rPr lang="en-US" sz="1800" dirty="0"/>
              <a:t> You didn’t find any real variants and </a:t>
            </a:r>
            <a:br>
              <a:rPr lang="en-US" sz="1800" dirty="0"/>
            </a:br>
            <a:r>
              <a:rPr lang="en-US" sz="1800" dirty="0"/>
              <a:t>only called artifacts!</a:t>
            </a:r>
          </a:p>
        </p:txBody>
      </p:sp>
      <p:sp>
        <p:nvSpPr>
          <p:cNvPr id="16394" name="Content Placeholder 5"/>
          <p:cNvSpPr txBox="1">
            <a:spLocks/>
          </p:cNvSpPr>
          <p:nvPr/>
        </p:nvSpPr>
        <p:spPr bwMode="auto">
          <a:xfrm>
            <a:off x="801688" y="1773436"/>
            <a:ext cx="2214344" cy="12525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spcBef>
                <a:spcPct val="20000"/>
              </a:spcBef>
              <a:buFont typeface="Arial" charset="0"/>
              <a:buNone/>
            </a:pPr>
            <a:r>
              <a:rPr lang="en-US" sz="1800" dirty="0"/>
              <a:t>Your variant calls perfectly match </a:t>
            </a:r>
            <a:br>
              <a:rPr lang="en-US" sz="1800" dirty="0"/>
            </a:br>
            <a:r>
              <a:rPr lang="en-US" sz="1800" dirty="0"/>
              <a:t>the underlying biological truth</a:t>
            </a:r>
          </a:p>
        </p:txBody>
      </p:sp>
      <p:cxnSp>
        <p:nvCxnSpPr>
          <p:cNvPr id="3" name="Straight Connector 2"/>
          <p:cNvCxnSpPr/>
          <p:nvPr/>
        </p:nvCxnSpPr>
        <p:spPr>
          <a:xfrm>
            <a:off x="3252788" y="1569244"/>
            <a:ext cx="0" cy="154305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851525" y="1572816"/>
            <a:ext cx="0" cy="154305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636588" y="3321763"/>
            <a:ext cx="8189912" cy="1138773"/>
          </a:xfrm>
          <a:prstGeom prst="rect">
            <a:avLst/>
          </a:prstGeom>
          <a:noFill/>
        </p:spPr>
        <p:txBody>
          <a:bodyPr wrap="square" rtlCol="0">
            <a:spAutoFit/>
          </a:bodyPr>
          <a:lstStyle/>
          <a:p>
            <a:pPr algn="ctr"/>
            <a:r>
              <a:rPr lang="en-US" sz="2400" dirty="0"/>
              <a:t>Where are you on this spectrum?</a:t>
            </a:r>
          </a:p>
          <a:p>
            <a:pPr algn="ctr"/>
            <a:endParaRPr lang="en-US" sz="2400" dirty="0"/>
          </a:p>
          <a:p>
            <a:pPr algn="ctr"/>
            <a:r>
              <a:rPr lang="en-US" sz="2000" i="1" dirty="0"/>
              <a:t>(not veracity of individual variant calls)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065D2A-40BC-DB40-A9FE-B34FDC8CB2CD}"/>
              </a:ext>
            </a:extLst>
          </p:cNvPr>
          <p:cNvSpPr/>
          <p:nvPr/>
        </p:nvSpPr>
        <p:spPr>
          <a:xfrm>
            <a:off x="333632" y="4720281"/>
            <a:ext cx="8254314" cy="423219"/>
          </a:xfrm>
          <a:prstGeom prst="rect">
            <a:avLst/>
          </a:prstGeom>
          <a:solidFill>
            <a:schemeClr val="lt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descr="CallsetEvaluation_step1.pdf"/>
          <p:cNvPicPr>
            <a:picLocks noGrp="1"/>
          </p:cNvPicPr>
          <p:nvPr>
            <p:ph idx="1"/>
          </p:nvPr>
        </p:nvPicPr>
        <p:blipFill rotWithShape="1">
          <a:blip r:embed="rId3">
            <a:extLst>
              <a:ext uri="{28A0092B-C50C-407E-A947-70E740481C1C}">
                <a14:useLocalDpi xmlns:a14="http://schemas.microsoft.com/office/drawing/2010/main" val="0"/>
              </a:ext>
            </a:extLst>
          </a:blip>
          <a:srcRect l="110" r="395"/>
          <a:stretch/>
        </p:blipFill>
        <p:spPr>
          <a:xfrm>
            <a:off x="1485515" y="1059017"/>
            <a:ext cx="5881162" cy="1695609"/>
          </a:xfrm>
        </p:spPr>
      </p:pic>
      <p:sp>
        <p:nvSpPr>
          <p:cNvPr id="2" name="Title 1"/>
          <p:cNvSpPr>
            <a:spLocks noGrp="1"/>
          </p:cNvSpPr>
          <p:nvPr>
            <p:ph type="title"/>
          </p:nvPr>
        </p:nvSpPr>
        <p:spPr>
          <a:xfrm>
            <a:off x="1791730" y="182975"/>
            <a:ext cx="7352270" cy="619125"/>
          </a:xfrm>
        </p:spPr>
        <p:txBody>
          <a:bodyPr>
            <a:normAutofit/>
          </a:bodyPr>
          <a:lstStyle/>
          <a:p>
            <a:r>
              <a:rPr lang="en-US" sz="2400" dirty="0"/>
              <a:t>How do I figure out how good/bad my </a:t>
            </a:r>
            <a:r>
              <a:rPr lang="en-US" sz="2400" dirty="0" err="1"/>
              <a:t>callset</a:t>
            </a:r>
            <a:r>
              <a:rPr lang="en-US" sz="2400" dirty="0"/>
              <a:t> is?</a:t>
            </a:r>
          </a:p>
        </p:txBody>
      </p:sp>
      <p:pic>
        <p:nvPicPr>
          <p:cNvPr id="6" name="Picture 5" descr="CallsetEvaluation_step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0834" y="3192623"/>
            <a:ext cx="4963770" cy="1253166"/>
          </a:xfrm>
          <a:prstGeom prst="rect">
            <a:avLst/>
          </a:prstGeom>
        </p:spPr>
      </p:pic>
      <p:sp>
        <p:nvSpPr>
          <p:cNvPr id="3" name="TextBox 2"/>
          <p:cNvSpPr txBox="1"/>
          <p:nvPr/>
        </p:nvSpPr>
        <p:spPr>
          <a:xfrm>
            <a:off x="1320801" y="4579139"/>
            <a:ext cx="5484469" cy="400110"/>
          </a:xfrm>
          <a:prstGeom prst="rect">
            <a:avLst/>
          </a:prstGeom>
          <a:noFill/>
        </p:spPr>
        <p:txBody>
          <a:bodyPr wrap="none" rtlCol="0">
            <a:spAutoFit/>
          </a:bodyPr>
          <a:lstStyle/>
          <a:p>
            <a:r>
              <a:rPr lang="en-US" sz="2000" b="1" dirty="0"/>
              <a:t>Guiding principle: divergence is indicative of error</a:t>
            </a:r>
          </a:p>
        </p:txBody>
      </p:sp>
      <p:sp>
        <p:nvSpPr>
          <p:cNvPr id="7" name="TextBox 6"/>
          <p:cNvSpPr txBox="1"/>
          <p:nvPr/>
        </p:nvSpPr>
        <p:spPr>
          <a:xfrm>
            <a:off x="1257301" y="2736035"/>
            <a:ext cx="5893861" cy="400110"/>
          </a:xfrm>
          <a:prstGeom prst="rect">
            <a:avLst/>
          </a:prstGeom>
          <a:noFill/>
        </p:spPr>
        <p:txBody>
          <a:bodyPr wrap="none" rtlCol="0">
            <a:spAutoFit/>
          </a:bodyPr>
          <a:lstStyle/>
          <a:p>
            <a:r>
              <a:rPr lang="en-US" sz="2000" b="1" dirty="0"/>
              <a:t>Compare key statistics from </a:t>
            </a:r>
            <a:r>
              <a:rPr lang="en-US" sz="2000" b="1" dirty="0" err="1"/>
              <a:t>callset</a:t>
            </a:r>
            <a:r>
              <a:rPr lang="en-US" sz="2000" b="1" dirty="0"/>
              <a:t> and truth set stats</a:t>
            </a:r>
          </a:p>
        </p:txBody>
      </p:sp>
    </p:spTree>
    <p:extLst>
      <p:ext uri="{BB962C8B-B14F-4D97-AF65-F5344CB8AC3E}">
        <p14:creationId xmlns:p14="http://schemas.microsoft.com/office/powerpoint/2010/main" val="97747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1"/>
          </p:nvPr>
        </p:nvSpPr>
        <p:spPr>
          <a:xfrm>
            <a:off x="457201" y="1200150"/>
            <a:ext cx="4027163" cy="3552657"/>
          </a:xfrm>
        </p:spPr>
        <p:txBody>
          <a:bodyPr>
            <a:normAutofit fontScale="92500" lnSpcReduction="20000"/>
          </a:bodyPr>
          <a:lstStyle/>
          <a:p>
            <a:pPr eaLnBrk="1" hangingPunct="1"/>
            <a:r>
              <a:rPr lang="en-US" sz="2400" dirty="0">
                <a:latin typeface="Calibri" charset="0"/>
              </a:rPr>
              <a:t>Important to match </a:t>
            </a:r>
            <a:br>
              <a:rPr lang="en-US" sz="2400" dirty="0">
                <a:latin typeface="Calibri" charset="0"/>
              </a:rPr>
            </a:br>
            <a:r>
              <a:rPr lang="en-US" sz="2400" dirty="0">
                <a:latin typeface="Calibri" charset="0"/>
              </a:rPr>
              <a:t>dataset properties!</a:t>
            </a:r>
          </a:p>
          <a:p>
            <a:pPr marL="0" indent="0" eaLnBrk="1" hangingPunct="1">
              <a:buNone/>
            </a:pPr>
            <a:endParaRPr lang="en-US" sz="2400" dirty="0">
              <a:latin typeface="Calibri" charset="0"/>
            </a:endParaRPr>
          </a:p>
          <a:p>
            <a:pPr lvl="1"/>
            <a:r>
              <a:rPr lang="en-US" sz="2000" dirty="0">
                <a:latin typeface="Calibri" charset="0"/>
              </a:rPr>
              <a:t>Population ethnicity </a:t>
            </a:r>
            <a:br>
              <a:rPr lang="en-US" sz="2000" dirty="0">
                <a:latin typeface="Calibri" charset="0"/>
              </a:rPr>
            </a:br>
            <a:r>
              <a:rPr lang="en-US" sz="2000" dirty="0">
                <a:latin typeface="Calibri" charset="0"/>
              </a:rPr>
              <a:t>(European, African, etc.)</a:t>
            </a:r>
          </a:p>
          <a:p>
            <a:pPr lvl="1"/>
            <a:r>
              <a:rPr lang="en-US" sz="2000" dirty="0">
                <a:latin typeface="Calibri" charset="0"/>
              </a:rPr>
              <a:t>Sequencing / exp. design </a:t>
            </a:r>
            <a:br>
              <a:rPr lang="en-US" sz="2000" dirty="0">
                <a:latin typeface="Calibri" charset="0"/>
              </a:rPr>
            </a:br>
            <a:r>
              <a:rPr lang="en-US" sz="2000" dirty="0">
                <a:latin typeface="Calibri" charset="0"/>
              </a:rPr>
              <a:t>(WGS vs. WES)</a:t>
            </a:r>
          </a:p>
          <a:p>
            <a:pPr lvl="1"/>
            <a:r>
              <a:rPr lang="en-US" sz="2000" dirty="0">
                <a:latin typeface="Calibri" charset="0"/>
              </a:rPr>
              <a:t>Cohort size</a:t>
            </a:r>
          </a:p>
          <a:p>
            <a:pPr lvl="1"/>
            <a:endParaRPr lang="en-US" sz="2000" dirty="0">
              <a:latin typeface="Calibri" charset="0"/>
            </a:endParaRPr>
          </a:p>
          <a:p>
            <a:pPr marL="457200" lvl="1" indent="0">
              <a:buNone/>
            </a:pPr>
            <a:r>
              <a:rPr lang="en-US" sz="2000" b="1" dirty="0">
                <a:latin typeface="Calibri" charset="0"/>
              </a:rPr>
              <a:t>Not easy! </a:t>
            </a:r>
            <a:r>
              <a:rPr lang="en-US" sz="2000" dirty="0">
                <a:latin typeface="Calibri" charset="0"/>
              </a:rPr>
              <a:t>You might need to use sub-cohorts (of both sets) to match all three.</a:t>
            </a:r>
          </a:p>
          <a:p>
            <a:pPr lvl="1"/>
            <a:endParaRPr lang="en-US" sz="2000" dirty="0">
              <a:latin typeface="Calibri" charset="0"/>
            </a:endParaRPr>
          </a:p>
        </p:txBody>
      </p:sp>
      <p:sp>
        <p:nvSpPr>
          <p:cNvPr id="2" name="Title 1"/>
          <p:cNvSpPr>
            <a:spLocks noGrp="1"/>
          </p:cNvSpPr>
          <p:nvPr>
            <p:ph type="title"/>
          </p:nvPr>
        </p:nvSpPr>
        <p:spPr>
          <a:xfrm>
            <a:off x="1791730" y="95599"/>
            <a:ext cx="7352270" cy="742950"/>
          </a:xfrm>
        </p:spPr>
        <p:txBody>
          <a:bodyPr>
            <a:noAutofit/>
          </a:bodyPr>
          <a:lstStyle/>
          <a:p>
            <a:pPr eaLnBrk="1" hangingPunct="1">
              <a:defRPr/>
            </a:pPr>
            <a:r>
              <a:rPr lang="en-US" sz="2400" dirty="0"/>
              <a:t>Key assumption: truth set is representative / comparable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l="66280" t="55530"/>
          <a:stretch>
            <a:fillRect/>
          </a:stretch>
        </p:blipFill>
        <p:spPr bwMode="auto">
          <a:xfrm>
            <a:off x="5057776" y="1391348"/>
            <a:ext cx="3629025" cy="2624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4732338" y="4015486"/>
            <a:ext cx="4411662" cy="246221"/>
          </a:xfrm>
          <a:prstGeom prst="rect">
            <a:avLst/>
          </a:prstGeom>
          <a:noFill/>
        </p:spPr>
        <p:txBody>
          <a:bodyPr>
            <a:spAutoFit/>
          </a:bodyPr>
          <a:lstStyle/>
          <a:p>
            <a:pPr>
              <a:defRPr/>
            </a:pPr>
            <a:r>
              <a:rPr lang="en-US" sz="1000" dirty="0">
                <a:hlinkClick r:id="rId4"/>
              </a:rPr>
              <a:t>http://www.nature.com/nature/journal/v526/n7571/full/nature15393.html</a:t>
            </a:r>
            <a:endParaRPr lang="en-US" sz="1000" dirty="0"/>
          </a:p>
        </p:txBody>
      </p:sp>
    </p:spTree>
    <p:extLst>
      <p:ext uri="{BB962C8B-B14F-4D97-AF65-F5344CB8AC3E}">
        <p14:creationId xmlns:p14="http://schemas.microsoft.com/office/powerpoint/2010/main" val="3847926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457200" y="1043000"/>
            <a:ext cx="8229600" cy="3695700"/>
          </a:xfrm>
        </p:spPr>
        <p:txBody>
          <a:bodyPr>
            <a:normAutofit fontScale="92500" lnSpcReduction="20000"/>
          </a:bodyPr>
          <a:lstStyle/>
          <a:p>
            <a:pPr eaLnBrk="1" hangingPunct="1">
              <a:lnSpc>
                <a:spcPct val="120000"/>
              </a:lnSpc>
            </a:pPr>
            <a:r>
              <a:rPr lang="en-US" sz="2000" b="1" dirty="0" err="1">
                <a:latin typeface="Calibri" charset="0"/>
              </a:rPr>
              <a:t>dbSNP</a:t>
            </a:r>
            <a:r>
              <a:rPr lang="en-US" sz="2000" b="1" dirty="0">
                <a:latin typeface="Calibri" charset="0"/>
              </a:rPr>
              <a:t> </a:t>
            </a:r>
            <a:br>
              <a:rPr lang="en-US" sz="2000" b="1" dirty="0">
                <a:latin typeface="Calibri" charset="0"/>
              </a:rPr>
            </a:br>
            <a:r>
              <a:rPr lang="en-US" sz="2000" u="sng" dirty="0">
                <a:latin typeface="Calibri" charset="0"/>
              </a:rPr>
              <a:t>All</a:t>
            </a:r>
            <a:r>
              <a:rPr lang="en-US" sz="2000" dirty="0">
                <a:latin typeface="Calibri" charset="0"/>
              </a:rPr>
              <a:t> previously reported variation (lots of junk!)</a:t>
            </a:r>
          </a:p>
          <a:p>
            <a:pPr>
              <a:lnSpc>
                <a:spcPct val="120000"/>
              </a:lnSpc>
            </a:pPr>
            <a:r>
              <a:rPr lang="en-US" sz="2000" b="1" dirty="0" err="1">
                <a:latin typeface="Calibri" charset="0"/>
              </a:rPr>
              <a:t>ExAC</a:t>
            </a:r>
            <a:r>
              <a:rPr lang="en-US" sz="2000" b="1" dirty="0">
                <a:latin typeface="Calibri" charset="0"/>
              </a:rPr>
              <a:t> and </a:t>
            </a:r>
            <a:r>
              <a:rPr lang="en-US" sz="2000" b="1" dirty="0" err="1">
                <a:latin typeface="Calibri" charset="0"/>
              </a:rPr>
              <a:t>GnomAD</a:t>
            </a:r>
            <a:br>
              <a:rPr lang="en-US" sz="2000" b="1" dirty="0">
                <a:latin typeface="Calibri" charset="0"/>
              </a:rPr>
            </a:br>
            <a:r>
              <a:rPr lang="en-US" sz="2000" dirty="0">
                <a:latin typeface="Calibri" charset="0"/>
              </a:rPr>
              <a:t>Extensive catalog of human variation built by aggregating results from many studies</a:t>
            </a:r>
          </a:p>
          <a:p>
            <a:pPr eaLnBrk="1" hangingPunct="1">
              <a:lnSpc>
                <a:spcPct val="120000"/>
              </a:lnSpc>
            </a:pPr>
            <a:r>
              <a:rPr lang="en-US" sz="2000" b="1" dirty="0" err="1">
                <a:latin typeface="Calibri" charset="0"/>
              </a:rPr>
              <a:t>HapMap</a:t>
            </a:r>
            <a:r>
              <a:rPr lang="en-US" sz="2000" b="1" dirty="0">
                <a:latin typeface="Calibri" charset="0"/>
              </a:rPr>
              <a:t> </a:t>
            </a:r>
            <a:br>
              <a:rPr lang="en-US" sz="2000" b="1" dirty="0">
                <a:latin typeface="Calibri" charset="0"/>
              </a:rPr>
            </a:br>
            <a:r>
              <a:rPr lang="en-US" sz="2000" dirty="0">
                <a:latin typeface="Calibri" charset="0"/>
              </a:rPr>
              <a:t>Highly validated common human variants</a:t>
            </a:r>
          </a:p>
          <a:p>
            <a:pPr eaLnBrk="1" hangingPunct="1">
              <a:lnSpc>
                <a:spcPct val="120000"/>
              </a:lnSpc>
            </a:pPr>
            <a:r>
              <a:rPr lang="en-US" sz="2000" b="1" dirty="0">
                <a:latin typeface="Calibri" charset="0"/>
              </a:rPr>
              <a:t>OMNI</a:t>
            </a:r>
            <a:r>
              <a:rPr lang="en-US" sz="2000" dirty="0">
                <a:latin typeface="Calibri" charset="0"/>
              </a:rPr>
              <a:t> </a:t>
            </a:r>
            <a:br>
              <a:rPr lang="en-US" sz="2000" dirty="0">
                <a:latin typeface="Calibri" charset="0"/>
              </a:rPr>
            </a:br>
            <a:r>
              <a:rPr lang="en-US" sz="2000" dirty="0">
                <a:latin typeface="Calibri" charset="0"/>
              </a:rPr>
              <a:t>Common variation validated by array</a:t>
            </a:r>
            <a:endParaRPr lang="en-US" sz="1800" dirty="0">
              <a:latin typeface="Calibri" charset="0"/>
            </a:endParaRPr>
          </a:p>
          <a:p>
            <a:pPr eaLnBrk="1" hangingPunct="1">
              <a:lnSpc>
                <a:spcPct val="120000"/>
              </a:lnSpc>
            </a:pPr>
            <a:r>
              <a:rPr lang="en-US" sz="2000" b="1" dirty="0">
                <a:latin typeface="Calibri" charset="0"/>
              </a:rPr>
              <a:t>NIST’s Genomes in a Bottle, or </a:t>
            </a:r>
            <a:r>
              <a:rPr lang="en-US" sz="2000" b="1" dirty="0" err="1">
                <a:latin typeface="Calibri" charset="0"/>
              </a:rPr>
              <a:t>Illumina’s</a:t>
            </a:r>
            <a:r>
              <a:rPr lang="en-US" sz="2000" b="1" dirty="0">
                <a:latin typeface="Calibri" charset="0"/>
              </a:rPr>
              <a:t> Platinum Genomes </a:t>
            </a:r>
            <a:br>
              <a:rPr lang="en-US" sz="2000" b="1" dirty="0">
                <a:latin typeface="Calibri" charset="0"/>
              </a:rPr>
            </a:br>
            <a:r>
              <a:rPr lang="en-US" sz="2000" dirty="0">
                <a:latin typeface="Calibri" charset="0"/>
              </a:rPr>
              <a:t>high confidence </a:t>
            </a:r>
            <a:r>
              <a:rPr lang="en-US" sz="2000" dirty="0" err="1">
                <a:latin typeface="Calibri" charset="0"/>
              </a:rPr>
              <a:t>callsets</a:t>
            </a:r>
            <a:r>
              <a:rPr lang="en-US" sz="2000" dirty="0">
                <a:latin typeface="Calibri" charset="0"/>
              </a:rPr>
              <a:t> from a handful of common benchmarking samples</a:t>
            </a:r>
          </a:p>
        </p:txBody>
      </p:sp>
      <p:sp>
        <p:nvSpPr>
          <p:cNvPr id="2" name="Title 1"/>
          <p:cNvSpPr>
            <a:spLocks noGrp="1"/>
          </p:cNvSpPr>
          <p:nvPr>
            <p:ph type="title"/>
          </p:nvPr>
        </p:nvSpPr>
        <p:spPr>
          <a:xfrm>
            <a:off x="1791730" y="81942"/>
            <a:ext cx="7352270" cy="742950"/>
          </a:xfrm>
          <a:noFill/>
        </p:spPr>
        <p:txBody>
          <a:bodyPr>
            <a:normAutofit/>
          </a:bodyPr>
          <a:lstStyle/>
          <a:p>
            <a:pPr eaLnBrk="1" hangingPunct="1">
              <a:defRPr/>
            </a:pPr>
            <a:r>
              <a:rPr lang="en-US" sz="2400" dirty="0"/>
              <a:t>Commonly used truth sets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110808E-183F-D045-8059-CAAAEC2A70BF}"/>
              </a:ext>
            </a:extLst>
          </p:cNvPr>
          <p:cNvSpPr/>
          <p:nvPr/>
        </p:nvSpPr>
        <p:spPr>
          <a:xfrm>
            <a:off x="333632" y="4720281"/>
            <a:ext cx="8254314" cy="423219"/>
          </a:xfrm>
          <a:prstGeom prst="rect">
            <a:avLst/>
          </a:prstGeom>
          <a:solidFill>
            <a:schemeClr val="lt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1848568" y="147969"/>
            <a:ext cx="7295432" cy="647701"/>
          </a:xfrm>
          <a:noFill/>
          <a:ln>
            <a:noFill/>
          </a:ln>
        </p:spPr>
        <p:txBody>
          <a:bodyPr>
            <a:noAutofit/>
          </a:bodyPr>
          <a:lstStyle/>
          <a:p>
            <a:r>
              <a:rPr lang="en-US" sz="2400" dirty="0"/>
              <a:t>Ethnicity affects many variant call metrics</a:t>
            </a:r>
          </a:p>
        </p:txBody>
      </p:sp>
      <p:sp>
        <p:nvSpPr>
          <p:cNvPr id="2" name="TextBox 1"/>
          <p:cNvSpPr txBox="1"/>
          <p:nvPr/>
        </p:nvSpPr>
        <p:spPr>
          <a:xfrm>
            <a:off x="2898552" y="912651"/>
            <a:ext cx="3637758" cy="369332"/>
          </a:xfrm>
          <a:prstGeom prst="rect">
            <a:avLst/>
          </a:prstGeom>
          <a:noFill/>
        </p:spPr>
        <p:txBody>
          <a:bodyPr wrap="square" rtlCol="0">
            <a:spAutoFit/>
          </a:bodyPr>
          <a:lstStyle/>
          <a:p>
            <a:r>
              <a:rPr lang="en-US" dirty="0"/>
              <a:t>From a Large </a:t>
            </a:r>
            <a:r>
              <a:rPr lang="en-US" dirty="0" err="1"/>
              <a:t>Exome</a:t>
            </a:r>
            <a:r>
              <a:rPr lang="en-US" dirty="0"/>
              <a:t> cohort (</a:t>
            </a:r>
            <a:r>
              <a:rPr lang="en-US" dirty="0" err="1"/>
              <a:t>ExAC</a:t>
            </a:r>
            <a:r>
              <a:rPr lang="en-US" dirty="0"/>
              <a:t>)</a:t>
            </a:r>
          </a:p>
        </p:txBody>
      </p:sp>
      <p:grpSp>
        <p:nvGrpSpPr>
          <p:cNvPr id="66" name="Group 65"/>
          <p:cNvGrpSpPr/>
          <p:nvPr/>
        </p:nvGrpSpPr>
        <p:grpSpPr>
          <a:xfrm>
            <a:off x="-199323" y="887565"/>
            <a:ext cx="9074086" cy="4796948"/>
            <a:chOff x="634522" y="881564"/>
            <a:chExt cx="7453221" cy="3940090"/>
          </a:xfrm>
        </p:grpSpPr>
        <p:grpSp>
          <p:nvGrpSpPr>
            <p:cNvPr id="67" name="Group 66"/>
            <p:cNvGrpSpPr/>
            <p:nvPr/>
          </p:nvGrpSpPr>
          <p:grpSpPr>
            <a:xfrm>
              <a:off x="1439865" y="1167527"/>
              <a:ext cx="6647878" cy="3204088"/>
              <a:chOff x="901257" y="910910"/>
              <a:chExt cx="8242743" cy="4981146"/>
            </a:xfrm>
          </p:grpSpPr>
          <p:pic>
            <p:nvPicPr>
              <p:cNvPr id="83" name="Picture 82" descr="Nvars_Pop.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01257" y="910910"/>
                <a:ext cx="8242743" cy="4981146"/>
              </a:xfrm>
              <a:prstGeom prst="rect">
                <a:avLst/>
              </a:prstGeom>
            </p:spPr>
          </p:pic>
          <p:cxnSp>
            <p:nvCxnSpPr>
              <p:cNvPr id="84" name="Straight Connector 83"/>
              <p:cNvCxnSpPr/>
              <p:nvPr/>
            </p:nvCxnSpPr>
            <p:spPr>
              <a:xfrm>
                <a:off x="1115616" y="1124744"/>
                <a:ext cx="0" cy="4392488"/>
              </a:xfrm>
              <a:prstGeom prst="line">
                <a:avLst/>
              </a:prstGeom>
              <a:ln w="1270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808386" y="1124744"/>
                <a:ext cx="0" cy="4392488"/>
              </a:xfrm>
              <a:prstGeom prst="line">
                <a:avLst/>
              </a:prstGeom>
              <a:ln w="1270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051720" y="1124744"/>
                <a:ext cx="0" cy="4392488"/>
              </a:xfrm>
              <a:prstGeom prst="line">
                <a:avLst/>
              </a:prstGeom>
              <a:ln w="1270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312442" y="1124744"/>
                <a:ext cx="0" cy="4392488"/>
              </a:xfrm>
              <a:prstGeom prst="line">
                <a:avLst/>
              </a:prstGeom>
              <a:ln w="1270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563888" y="1124744"/>
                <a:ext cx="0" cy="4392488"/>
              </a:xfrm>
              <a:prstGeom prst="line">
                <a:avLst/>
              </a:prstGeom>
              <a:ln w="1270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779912" y="1124744"/>
                <a:ext cx="0" cy="4392488"/>
              </a:xfrm>
              <a:prstGeom prst="line">
                <a:avLst/>
              </a:prstGeom>
              <a:ln w="1270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184650" y="1124744"/>
                <a:ext cx="0" cy="4392488"/>
              </a:xfrm>
              <a:prstGeom prst="line">
                <a:avLst/>
              </a:prstGeom>
              <a:ln w="1270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5292080" y="1124744"/>
                <a:ext cx="0" cy="4392488"/>
              </a:xfrm>
              <a:prstGeom prst="line">
                <a:avLst/>
              </a:prstGeom>
              <a:ln w="1270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7713042" y="1124744"/>
                <a:ext cx="0" cy="4392488"/>
              </a:xfrm>
              <a:prstGeom prst="line">
                <a:avLst/>
              </a:prstGeom>
              <a:ln w="1270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563483" y="1124744"/>
                <a:ext cx="0" cy="4392488"/>
              </a:xfrm>
              <a:prstGeom prst="line">
                <a:avLst/>
              </a:prstGeom>
              <a:ln w="1270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grpSp>
        <p:sp>
          <p:nvSpPr>
            <p:cNvPr id="68" name="TextBox 67"/>
            <p:cNvSpPr txBox="1"/>
            <p:nvPr/>
          </p:nvSpPr>
          <p:spPr>
            <a:xfrm>
              <a:off x="662448" y="1743824"/>
              <a:ext cx="755576" cy="307777"/>
            </a:xfrm>
            <a:prstGeom prst="rect">
              <a:avLst/>
            </a:prstGeom>
            <a:noFill/>
          </p:spPr>
          <p:txBody>
            <a:bodyPr wrap="square" rtlCol="0">
              <a:spAutoFit/>
            </a:bodyPr>
            <a:lstStyle/>
            <a:p>
              <a:pPr algn="r"/>
              <a:r>
                <a:rPr lang="en-US" sz="1400" dirty="0"/>
                <a:t>24K</a:t>
              </a:r>
            </a:p>
          </p:txBody>
        </p:sp>
        <p:sp>
          <p:nvSpPr>
            <p:cNvPr id="69" name="TextBox 68"/>
            <p:cNvSpPr txBox="1"/>
            <p:nvPr/>
          </p:nvSpPr>
          <p:spPr>
            <a:xfrm>
              <a:off x="670634" y="2667935"/>
              <a:ext cx="755576" cy="307777"/>
            </a:xfrm>
            <a:prstGeom prst="rect">
              <a:avLst/>
            </a:prstGeom>
            <a:noFill/>
          </p:spPr>
          <p:txBody>
            <a:bodyPr wrap="square" rtlCol="0">
              <a:spAutoFit/>
            </a:bodyPr>
            <a:lstStyle/>
            <a:p>
              <a:pPr algn="r"/>
              <a:r>
                <a:rPr lang="en-US" sz="1400" dirty="0"/>
                <a:t>21K</a:t>
              </a:r>
            </a:p>
          </p:txBody>
        </p:sp>
        <p:sp>
          <p:nvSpPr>
            <p:cNvPr id="70" name="TextBox 69"/>
            <p:cNvSpPr txBox="1"/>
            <p:nvPr/>
          </p:nvSpPr>
          <p:spPr>
            <a:xfrm>
              <a:off x="684289" y="3479113"/>
              <a:ext cx="755576" cy="307777"/>
            </a:xfrm>
            <a:prstGeom prst="rect">
              <a:avLst/>
            </a:prstGeom>
            <a:noFill/>
          </p:spPr>
          <p:txBody>
            <a:bodyPr wrap="square" rtlCol="0">
              <a:spAutoFit/>
            </a:bodyPr>
            <a:lstStyle/>
            <a:p>
              <a:pPr algn="r"/>
              <a:r>
                <a:rPr lang="en-US" sz="1400" dirty="0"/>
                <a:t>18K</a:t>
              </a:r>
            </a:p>
          </p:txBody>
        </p:sp>
        <p:sp>
          <p:nvSpPr>
            <p:cNvPr id="71" name="TextBox 70"/>
            <p:cNvSpPr txBox="1"/>
            <p:nvPr/>
          </p:nvSpPr>
          <p:spPr>
            <a:xfrm rot="16200000">
              <a:off x="1121665" y="3886644"/>
              <a:ext cx="837747" cy="276999"/>
            </a:xfrm>
            <a:prstGeom prst="rect">
              <a:avLst/>
            </a:prstGeom>
            <a:noFill/>
          </p:spPr>
          <p:txBody>
            <a:bodyPr wrap="square" rtlCol="0">
              <a:spAutoFit/>
            </a:bodyPr>
            <a:lstStyle/>
            <a:p>
              <a:pPr algn="r"/>
              <a:r>
                <a:rPr lang="en-US" sz="1200" dirty="0"/>
                <a:t>1000G</a:t>
              </a:r>
              <a:endParaRPr lang="en-US" sz="1600" dirty="0"/>
            </a:p>
          </p:txBody>
        </p:sp>
        <p:sp>
          <p:nvSpPr>
            <p:cNvPr id="72" name="TextBox 71"/>
            <p:cNvSpPr txBox="1"/>
            <p:nvPr/>
          </p:nvSpPr>
          <p:spPr>
            <a:xfrm rot="16200000">
              <a:off x="1531650" y="3850787"/>
              <a:ext cx="702078" cy="338554"/>
            </a:xfrm>
            <a:prstGeom prst="rect">
              <a:avLst/>
            </a:prstGeom>
            <a:noFill/>
          </p:spPr>
          <p:txBody>
            <a:bodyPr wrap="square" rtlCol="0">
              <a:spAutoFit/>
            </a:bodyPr>
            <a:lstStyle/>
            <a:p>
              <a:pPr algn="r"/>
              <a:r>
                <a:rPr lang="en-US" sz="1600" dirty="0"/>
                <a:t>ATV</a:t>
              </a:r>
            </a:p>
          </p:txBody>
        </p:sp>
        <p:sp>
          <p:nvSpPr>
            <p:cNvPr id="73" name="TextBox 72"/>
            <p:cNvSpPr txBox="1"/>
            <p:nvPr/>
          </p:nvSpPr>
          <p:spPr>
            <a:xfrm rot="16200000">
              <a:off x="1894794" y="3693736"/>
              <a:ext cx="716973" cy="307777"/>
            </a:xfrm>
            <a:prstGeom prst="rect">
              <a:avLst/>
            </a:prstGeom>
            <a:noFill/>
          </p:spPr>
          <p:txBody>
            <a:bodyPr wrap="square" rtlCol="0">
              <a:spAutoFit/>
            </a:bodyPr>
            <a:lstStyle/>
            <a:p>
              <a:pPr algn="r"/>
              <a:r>
                <a:rPr lang="en-US" sz="1400" dirty="0"/>
                <a:t>Bipolar</a:t>
              </a:r>
              <a:endParaRPr lang="en-US" sz="1600" dirty="0"/>
            </a:p>
          </p:txBody>
        </p:sp>
        <p:sp>
          <p:nvSpPr>
            <p:cNvPr id="74" name="TextBox 73"/>
            <p:cNvSpPr txBox="1"/>
            <p:nvPr/>
          </p:nvSpPr>
          <p:spPr>
            <a:xfrm rot="16200000">
              <a:off x="2119457" y="3890041"/>
              <a:ext cx="702078" cy="307777"/>
            </a:xfrm>
            <a:prstGeom prst="rect">
              <a:avLst/>
            </a:prstGeom>
            <a:noFill/>
          </p:spPr>
          <p:txBody>
            <a:bodyPr wrap="square" rtlCol="0">
              <a:spAutoFit/>
            </a:bodyPr>
            <a:lstStyle/>
            <a:p>
              <a:pPr algn="r"/>
              <a:r>
                <a:rPr lang="en-US" sz="1400" dirty="0"/>
                <a:t>BUP</a:t>
              </a:r>
            </a:p>
          </p:txBody>
        </p:sp>
        <p:sp>
          <p:nvSpPr>
            <p:cNvPr id="75" name="TextBox 74"/>
            <p:cNvSpPr txBox="1"/>
            <p:nvPr/>
          </p:nvSpPr>
          <p:spPr>
            <a:xfrm rot="16200000">
              <a:off x="2716790" y="3903473"/>
              <a:ext cx="702078" cy="338554"/>
            </a:xfrm>
            <a:prstGeom prst="rect">
              <a:avLst/>
            </a:prstGeom>
            <a:noFill/>
          </p:spPr>
          <p:txBody>
            <a:bodyPr wrap="square" rtlCol="0">
              <a:spAutoFit/>
            </a:bodyPr>
            <a:lstStyle/>
            <a:p>
              <a:pPr algn="r"/>
              <a:r>
                <a:rPr lang="en-US" sz="1600" dirty="0"/>
                <a:t>ESP</a:t>
              </a:r>
            </a:p>
          </p:txBody>
        </p:sp>
        <p:sp>
          <p:nvSpPr>
            <p:cNvPr id="76" name="TextBox 75"/>
            <p:cNvSpPr txBox="1"/>
            <p:nvPr/>
          </p:nvSpPr>
          <p:spPr>
            <a:xfrm rot="16200000">
              <a:off x="3564657" y="3749519"/>
              <a:ext cx="702078" cy="338554"/>
            </a:xfrm>
            <a:prstGeom prst="rect">
              <a:avLst/>
            </a:prstGeom>
            <a:noFill/>
          </p:spPr>
          <p:txBody>
            <a:bodyPr wrap="square" rtlCol="0">
              <a:spAutoFit/>
            </a:bodyPr>
            <a:lstStyle/>
            <a:p>
              <a:pPr algn="r"/>
              <a:r>
                <a:rPr lang="en-US" sz="1600" dirty="0"/>
                <a:t>NFBC</a:t>
              </a:r>
            </a:p>
          </p:txBody>
        </p:sp>
        <p:sp>
          <p:nvSpPr>
            <p:cNvPr id="77" name="TextBox 76"/>
            <p:cNvSpPr txBox="1"/>
            <p:nvPr/>
          </p:nvSpPr>
          <p:spPr>
            <a:xfrm rot="16200000">
              <a:off x="3102660" y="3897484"/>
              <a:ext cx="1113644" cy="307777"/>
            </a:xfrm>
            <a:prstGeom prst="rect">
              <a:avLst/>
            </a:prstGeom>
            <a:noFill/>
          </p:spPr>
          <p:txBody>
            <a:bodyPr wrap="square" rtlCol="0">
              <a:spAutoFit/>
            </a:bodyPr>
            <a:lstStyle/>
            <a:p>
              <a:pPr algn="r"/>
              <a:r>
                <a:rPr lang="en-US" sz="1400" dirty="0"/>
                <a:t>Ottawa</a:t>
              </a:r>
              <a:endParaRPr lang="en-US" sz="1600" dirty="0"/>
            </a:p>
          </p:txBody>
        </p:sp>
        <p:sp>
          <p:nvSpPr>
            <p:cNvPr id="78" name="TextBox 77"/>
            <p:cNvSpPr txBox="1"/>
            <p:nvPr/>
          </p:nvSpPr>
          <p:spPr>
            <a:xfrm rot="16200000">
              <a:off x="3976214" y="4095555"/>
              <a:ext cx="1113644" cy="338554"/>
            </a:xfrm>
            <a:prstGeom prst="rect">
              <a:avLst/>
            </a:prstGeom>
            <a:noFill/>
          </p:spPr>
          <p:txBody>
            <a:bodyPr wrap="square" rtlCol="0">
              <a:spAutoFit/>
            </a:bodyPr>
            <a:lstStyle/>
            <a:p>
              <a:pPr algn="r"/>
              <a:r>
                <a:rPr lang="en-US" sz="1600" dirty="0"/>
                <a:t>SCZ</a:t>
              </a:r>
            </a:p>
          </p:txBody>
        </p:sp>
        <p:sp>
          <p:nvSpPr>
            <p:cNvPr id="79" name="TextBox 78"/>
            <p:cNvSpPr txBox="1"/>
            <p:nvPr/>
          </p:nvSpPr>
          <p:spPr>
            <a:xfrm rot="16200000">
              <a:off x="5575372" y="3414981"/>
              <a:ext cx="706395" cy="724666"/>
            </a:xfrm>
            <a:prstGeom prst="rect">
              <a:avLst/>
            </a:prstGeom>
            <a:noFill/>
          </p:spPr>
          <p:txBody>
            <a:bodyPr wrap="square" rtlCol="0">
              <a:spAutoFit/>
            </a:bodyPr>
            <a:lstStyle/>
            <a:p>
              <a:pPr algn="r"/>
              <a:r>
                <a:rPr lang="en-US" sz="1600" dirty="0"/>
                <a:t>T2D-GENES</a:t>
              </a:r>
              <a:br>
                <a:rPr lang="en-US" sz="1600" dirty="0"/>
              </a:br>
              <a:r>
                <a:rPr lang="en-US" sz="1600" dirty="0"/>
                <a:t>GoT2D</a:t>
              </a:r>
            </a:p>
          </p:txBody>
        </p:sp>
        <p:sp>
          <p:nvSpPr>
            <p:cNvPr id="80" name="TextBox 79"/>
            <p:cNvSpPr txBox="1"/>
            <p:nvPr/>
          </p:nvSpPr>
          <p:spPr>
            <a:xfrm rot="16200000">
              <a:off x="7046402" y="1481545"/>
              <a:ext cx="789608" cy="338554"/>
            </a:xfrm>
            <a:prstGeom prst="rect">
              <a:avLst/>
            </a:prstGeom>
            <a:noFill/>
          </p:spPr>
          <p:txBody>
            <a:bodyPr wrap="square" rtlCol="0">
              <a:spAutoFit/>
            </a:bodyPr>
            <a:lstStyle/>
            <a:p>
              <a:pPr algn="r"/>
              <a:r>
                <a:rPr lang="en-US" sz="1600" dirty="0"/>
                <a:t>SIGMA</a:t>
              </a:r>
            </a:p>
          </p:txBody>
        </p:sp>
        <p:sp>
          <p:nvSpPr>
            <p:cNvPr id="81" name="TextBox 80"/>
            <p:cNvSpPr txBox="1"/>
            <p:nvPr/>
          </p:nvSpPr>
          <p:spPr>
            <a:xfrm rot="16200000">
              <a:off x="7384956" y="1489518"/>
              <a:ext cx="789608" cy="338554"/>
            </a:xfrm>
            <a:prstGeom prst="rect">
              <a:avLst/>
            </a:prstGeom>
            <a:noFill/>
          </p:spPr>
          <p:txBody>
            <a:bodyPr wrap="square" rtlCol="0">
              <a:spAutoFit/>
            </a:bodyPr>
            <a:lstStyle/>
            <a:p>
              <a:pPr algn="r"/>
              <a:r>
                <a:rPr lang="en-US" sz="1600" dirty="0"/>
                <a:t>TAT</a:t>
              </a:r>
            </a:p>
          </p:txBody>
        </p:sp>
        <p:sp>
          <p:nvSpPr>
            <p:cNvPr id="82" name="TextBox 81"/>
            <p:cNvSpPr txBox="1"/>
            <p:nvPr/>
          </p:nvSpPr>
          <p:spPr>
            <a:xfrm>
              <a:off x="634522" y="881564"/>
              <a:ext cx="834572" cy="523220"/>
            </a:xfrm>
            <a:prstGeom prst="rect">
              <a:avLst/>
            </a:prstGeom>
            <a:noFill/>
          </p:spPr>
          <p:txBody>
            <a:bodyPr wrap="square" rtlCol="0">
              <a:spAutoFit/>
            </a:bodyPr>
            <a:lstStyle/>
            <a:p>
              <a:pPr algn="r"/>
              <a:r>
                <a:rPr lang="en-US" sz="1600" b="1" dirty="0"/>
                <a:t>SNP </a:t>
              </a:r>
            </a:p>
            <a:p>
              <a:pPr algn="r"/>
              <a:r>
                <a:rPr lang="en-US" sz="1200" b="1" dirty="0"/>
                <a:t>count</a:t>
              </a:r>
              <a:endParaRPr lang="en-US" sz="1600" b="1" dirty="0"/>
            </a:p>
          </p:txBody>
        </p:sp>
      </p:grpSp>
      <p:sp>
        <p:nvSpPr>
          <p:cNvPr id="36" name="TextBox 35"/>
          <p:cNvSpPr txBox="1"/>
          <p:nvPr/>
        </p:nvSpPr>
        <p:spPr>
          <a:xfrm>
            <a:off x="7349482" y="4810676"/>
            <a:ext cx="1697901" cy="338554"/>
          </a:xfrm>
          <a:prstGeom prst="rect">
            <a:avLst/>
          </a:prstGeom>
          <a:noFill/>
        </p:spPr>
        <p:txBody>
          <a:bodyPr wrap="none" rtlCol="0">
            <a:spAutoFit/>
          </a:bodyPr>
          <a:lstStyle/>
          <a:p>
            <a:r>
              <a:rPr lang="en-US" sz="1600" b="1" dirty="0" err="1"/>
              <a:t>Monkol</a:t>
            </a:r>
            <a:r>
              <a:rPr lang="en-US" sz="1600" b="1" dirty="0"/>
              <a:t> </a:t>
            </a:r>
            <a:r>
              <a:rPr lang="en-US" sz="1600" b="1" dirty="0" err="1"/>
              <a:t>Lek</a:t>
            </a:r>
            <a:r>
              <a:rPr lang="en-US" sz="1600" b="1" dirty="0"/>
              <a:t>, 2014</a:t>
            </a:r>
          </a:p>
        </p:txBody>
      </p:sp>
    </p:spTree>
    <p:extLst>
      <p:ext uri="{BB962C8B-B14F-4D97-AF65-F5344CB8AC3E}">
        <p14:creationId xmlns:p14="http://schemas.microsoft.com/office/powerpoint/2010/main" val="416981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8AB40D6-79BE-3241-9E0A-81B4C41AC264}"/>
              </a:ext>
            </a:extLst>
          </p:cNvPr>
          <p:cNvSpPr/>
          <p:nvPr/>
        </p:nvSpPr>
        <p:spPr>
          <a:xfrm>
            <a:off x="333632" y="4720281"/>
            <a:ext cx="8254314" cy="423219"/>
          </a:xfrm>
          <a:prstGeom prst="rect">
            <a:avLst/>
          </a:prstGeom>
          <a:solidFill>
            <a:schemeClr val="lt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africa.png"/>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138642" y="63705"/>
            <a:ext cx="4241410" cy="5997514"/>
          </a:xfrm>
          <a:prstGeom prst="rect">
            <a:avLst/>
          </a:prstGeom>
          <a:noFill/>
          <a:ln>
            <a:noFill/>
          </a:ln>
        </p:spPr>
      </p:pic>
      <p:sp>
        <p:nvSpPr>
          <p:cNvPr id="29" name="Title 1"/>
          <p:cNvSpPr txBox="1">
            <a:spLocks/>
          </p:cNvSpPr>
          <p:nvPr/>
        </p:nvSpPr>
        <p:spPr>
          <a:xfrm>
            <a:off x="1791730" y="151714"/>
            <a:ext cx="7352270" cy="654571"/>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chemeClr val="bg1"/>
                </a:solidFill>
              </a:rPr>
              <a:t>Older populations tend to display more heterogeneity</a:t>
            </a:r>
          </a:p>
        </p:txBody>
      </p:sp>
      <p:pic>
        <p:nvPicPr>
          <p:cNvPr id="5" name="Picture 4"/>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093059" y="2373778"/>
            <a:ext cx="462715" cy="921575"/>
          </a:xfrm>
          <a:prstGeom prst="rect">
            <a:avLst/>
          </a:prstGeom>
        </p:spPr>
      </p:pic>
      <p:pic>
        <p:nvPicPr>
          <p:cNvPr id="34" name="Picture 33"/>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842649" y="3161201"/>
            <a:ext cx="462715" cy="921575"/>
          </a:xfrm>
          <a:prstGeom prst="rect">
            <a:avLst/>
          </a:prstGeom>
        </p:spPr>
      </p:pic>
      <p:pic>
        <p:nvPicPr>
          <p:cNvPr id="35" name="Picture 34"/>
          <p:cNvPicPr>
            <a:picLocks noChangeAspect="1"/>
          </p:cNvPicPr>
          <p:nvPr/>
        </p:nvPicPr>
        <p:blipFill>
          <a:blip r:embed="rId7">
            <a:duotone>
              <a:schemeClr val="accent3">
                <a:shade val="45000"/>
                <a:satMod val="135000"/>
              </a:schemeClr>
              <a:prstClr val="white"/>
            </a:duotone>
          </a:blip>
          <a:stretch>
            <a:fillRect/>
          </a:stretch>
        </p:blipFill>
        <p:spPr>
          <a:xfrm>
            <a:off x="2111554" y="1361969"/>
            <a:ext cx="462715" cy="921575"/>
          </a:xfrm>
          <a:prstGeom prst="rect">
            <a:avLst/>
          </a:prstGeom>
        </p:spPr>
      </p:pic>
      <p:pic>
        <p:nvPicPr>
          <p:cNvPr id="36" name="Picture 35"/>
          <p:cNvPicPr>
            <a:picLocks noChangeAspect="1"/>
          </p:cNvPicPr>
          <p:nvPr/>
        </p:nvPicPr>
        <p:blipFill>
          <a:blip r:embed="rId7">
            <a:duotone>
              <a:schemeClr val="accent2">
                <a:shade val="45000"/>
                <a:satMod val="135000"/>
              </a:schemeClr>
              <a:prstClr val="white"/>
            </a:duotone>
          </a:blip>
          <a:stretch>
            <a:fillRect/>
          </a:stretch>
        </p:blipFill>
        <p:spPr>
          <a:xfrm>
            <a:off x="3611291" y="1604603"/>
            <a:ext cx="462715" cy="921575"/>
          </a:xfrm>
          <a:prstGeom prst="rect">
            <a:avLst/>
          </a:prstGeom>
        </p:spPr>
      </p:pic>
      <p:pic>
        <p:nvPicPr>
          <p:cNvPr id="37" name="Picture 36"/>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saturation sat="400000"/>
                    </a14:imgEffect>
                    <a14:imgEffect>
                      <a14:brightnessContrast bright="20000" contrast="-40000"/>
                    </a14:imgEffect>
                  </a14:imgLayer>
                </a14:imgProps>
              </a:ext>
            </a:extLst>
          </a:blip>
          <a:stretch>
            <a:fillRect/>
          </a:stretch>
        </p:blipFill>
        <p:spPr>
          <a:xfrm>
            <a:off x="6837372" y="2223301"/>
            <a:ext cx="462715" cy="921575"/>
          </a:xfrm>
          <a:prstGeom prst="rect">
            <a:avLst/>
          </a:prstGeom>
        </p:spPr>
      </p:pic>
      <p:pic>
        <p:nvPicPr>
          <p:cNvPr id="38" name="Picture 37"/>
          <p:cNvPicPr>
            <a:picLocks noChangeAspect="1"/>
          </p:cNvPicPr>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saturation sat="400000"/>
                    </a14:imgEffect>
                    <a14:imgEffect>
                      <a14:brightnessContrast bright="40000" contrast="-20000"/>
                    </a14:imgEffect>
                  </a14:imgLayer>
                </a14:imgProps>
              </a:ext>
            </a:extLst>
          </a:blip>
          <a:stretch>
            <a:fillRect/>
          </a:stretch>
        </p:blipFill>
        <p:spPr>
          <a:xfrm>
            <a:off x="6606014" y="2700413"/>
            <a:ext cx="462715" cy="921575"/>
          </a:xfrm>
          <a:prstGeom prst="rect">
            <a:avLst/>
          </a:prstGeom>
        </p:spPr>
      </p:pic>
      <p:pic>
        <p:nvPicPr>
          <p:cNvPr id="39" name="Picture 38"/>
          <p:cNvPicPr>
            <a:picLocks noChangeAspect="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saturation sat="400000"/>
                    </a14:imgEffect>
                    <a14:imgEffect>
                      <a14:brightnessContrast bright="-40000"/>
                    </a14:imgEffect>
                  </a14:imgLayer>
                </a14:imgProps>
              </a:ext>
            </a:extLst>
          </a:blip>
          <a:stretch>
            <a:fillRect/>
          </a:stretch>
        </p:blipFill>
        <p:spPr>
          <a:xfrm>
            <a:off x="6457076" y="1762514"/>
            <a:ext cx="462715" cy="921575"/>
          </a:xfrm>
          <a:prstGeom prst="rect">
            <a:avLst/>
          </a:prstGeom>
        </p:spPr>
      </p:pic>
      <p:pic>
        <p:nvPicPr>
          <p:cNvPr id="40" name="Picture 39"/>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5994361" y="2514162"/>
            <a:ext cx="462715" cy="921575"/>
          </a:xfrm>
          <a:prstGeom prst="rect">
            <a:avLst/>
          </a:prstGeom>
        </p:spPr>
      </p:pic>
      <p:cxnSp>
        <p:nvCxnSpPr>
          <p:cNvPr id="13" name="Curved Connector 12"/>
          <p:cNvCxnSpPr>
            <a:stCxn id="34" idx="3"/>
          </p:cNvCxnSpPr>
          <p:nvPr/>
        </p:nvCxnSpPr>
        <p:spPr>
          <a:xfrm flipV="1">
            <a:off x="4305364" y="3144876"/>
            <a:ext cx="1688997" cy="477113"/>
          </a:xfrm>
          <a:prstGeom prst="curvedConnector3">
            <a:avLst>
              <a:gd name="adj1" fmla="val 38811"/>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570508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1730" y="136570"/>
            <a:ext cx="7352270" cy="676275"/>
          </a:xfrm>
        </p:spPr>
        <p:txBody>
          <a:bodyPr>
            <a:normAutofit/>
          </a:bodyPr>
          <a:lstStyle/>
          <a:p>
            <a:pPr eaLnBrk="1" hangingPunct="1">
              <a:defRPr/>
            </a:pPr>
            <a:r>
              <a:rPr lang="en-US" sz="2400" dirty="0"/>
              <a:t>Recommended metrics for </a:t>
            </a:r>
            <a:r>
              <a:rPr lang="en-US" sz="2400" dirty="0" err="1"/>
              <a:t>callset</a:t>
            </a:r>
            <a:r>
              <a:rPr lang="en-US" sz="2400" dirty="0"/>
              <a:t> evaluation</a:t>
            </a:r>
          </a:p>
        </p:txBody>
      </p:sp>
      <p:sp>
        <p:nvSpPr>
          <p:cNvPr id="5" name="Rectangle 4"/>
          <p:cNvSpPr/>
          <p:nvPr/>
        </p:nvSpPr>
        <p:spPr>
          <a:xfrm>
            <a:off x="1016000" y="1399401"/>
            <a:ext cx="1937576" cy="1285922"/>
          </a:xfrm>
          <a:prstGeom prst="rect">
            <a:avLst/>
          </a:prstGeom>
          <a:solidFill>
            <a:schemeClr val="bg1"/>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6" name="Picture 5" descr="numSNPInde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418451"/>
            <a:ext cx="1846818" cy="1282127"/>
          </a:xfrm>
          <a:prstGeom prst="rect">
            <a:avLst/>
          </a:prstGeom>
        </p:spPr>
      </p:pic>
      <p:sp>
        <p:nvSpPr>
          <p:cNvPr id="7" name="Rectangle 6"/>
          <p:cNvSpPr/>
          <p:nvPr/>
        </p:nvSpPr>
        <p:spPr>
          <a:xfrm>
            <a:off x="970022" y="3237283"/>
            <a:ext cx="1983554" cy="1316437"/>
          </a:xfrm>
          <a:prstGeom prst="rect">
            <a:avLst/>
          </a:prstGeom>
          <a:solidFill>
            <a:schemeClr val="bg1"/>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8" name="Picture 6" descr="TiTv.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2652" y="3258813"/>
            <a:ext cx="1880514" cy="1294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5251451" y="1418450"/>
            <a:ext cx="1968827" cy="1306662"/>
          </a:xfrm>
          <a:prstGeom prst="rect">
            <a:avLst/>
          </a:prstGeom>
          <a:solidFill>
            <a:schemeClr val="bg1"/>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10" name="Picture 9" descr="indelRati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4950" y="1418450"/>
            <a:ext cx="1888401" cy="1310996"/>
          </a:xfrm>
          <a:prstGeom prst="rect">
            <a:avLst/>
          </a:prstGeom>
        </p:spPr>
      </p:pic>
      <p:sp>
        <p:nvSpPr>
          <p:cNvPr id="11" name="Rectangle 10"/>
          <p:cNvSpPr/>
          <p:nvPr/>
        </p:nvSpPr>
        <p:spPr>
          <a:xfrm>
            <a:off x="5251449" y="3185257"/>
            <a:ext cx="2078466" cy="1345133"/>
          </a:xfrm>
          <a:prstGeom prst="rect">
            <a:avLst/>
          </a:prstGeom>
          <a:solidFill>
            <a:schemeClr val="bg1"/>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12" name="Picture 11" descr="genotypeconcordanc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0362" y="3222934"/>
            <a:ext cx="1937575" cy="1345134"/>
          </a:xfrm>
          <a:prstGeom prst="rect">
            <a:avLst/>
          </a:prstGeom>
        </p:spPr>
      </p:pic>
      <p:sp>
        <p:nvSpPr>
          <p:cNvPr id="14" name="Content Placeholder 2"/>
          <p:cNvSpPr txBox="1">
            <a:spLocks/>
          </p:cNvSpPr>
          <p:nvPr/>
        </p:nvSpPr>
        <p:spPr>
          <a:xfrm>
            <a:off x="914400" y="1008877"/>
            <a:ext cx="37973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b="1" dirty="0">
                <a:latin typeface="Calibri" charset="0"/>
              </a:rPr>
              <a:t>Number of </a:t>
            </a:r>
            <a:r>
              <a:rPr lang="en-US" sz="2000" b="1" dirty="0" err="1">
                <a:latin typeface="Calibri" charset="0"/>
              </a:rPr>
              <a:t>Indels</a:t>
            </a:r>
            <a:r>
              <a:rPr lang="en-US" sz="2000" b="1" dirty="0">
                <a:latin typeface="Calibri" charset="0"/>
              </a:rPr>
              <a:t> &amp; SNPs</a:t>
            </a:r>
          </a:p>
          <a:p>
            <a:pPr marL="0" indent="0">
              <a:buFont typeface="Arial"/>
              <a:buNone/>
            </a:pPr>
            <a:endParaRPr lang="en-US" sz="2000" b="1" dirty="0">
              <a:latin typeface="Calibri" charset="0"/>
            </a:endParaRPr>
          </a:p>
          <a:p>
            <a:pPr marL="0" indent="0">
              <a:buFont typeface="Arial"/>
              <a:buNone/>
            </a:pPr>
            <a:endParaRPr lang="en-US" sz="2000" b="1" dirty="0">
              <a:latin typeface="Calibri" charset="0"/>
            </a:endParaRPr>
          </a:p>
          <a:p>
            <a:pPr marL="0" indent="0">
              <a:buFont typeface="Arial"/>
              <a:buNone/>
            </a:pPr>
            <a:endParaRPr lang="en-US" sz="2000" b="1" dirty="0">
              <a:latin typeface="Calibri" charset="0"/>
            </a:endParaRPr>
          </a:p>
          <a:p>
            <a:pPr marL="0" indent="0">
              <a:buFont typeface="Arial"/>
              <a:buNone/>
            </a:pPr>
            <a:endParaRPr lang="en-US" sz="2000" b="1" dirty="0">
              <a:latin typeface="Calibri" charset="0"/>
            </a:endParaRPr>
          </a:p>
          <a:p>
            <a:pPr marL="0" indent="0">
              <a:buFont typeface="Arial"/>
              <a:buNone/>
            </a:pPr>
            <a:r>
              <a:rPr lang="en-US" sz="2000" b="1" dirty="0" err="1">
                <a:latin typeface="Calibri" charset="0"/>
              </a:rPr>
              <a:t>TiTv</a:t>
            </a:r>
            <a:r>
              <a:rPr lang="en-US" sz="2000" b="1" dirty="0">
                <a:latin typeface="Calibri" charset="0"/>
              </a:rPr>
              <a:t> Ratio</a:t>
            </a:r>
          </a:p>
        </p:txBody>
      </p:sp>
      <p:sp>
        <p:nvSpPr>
          <p:cNvPr id="15" name="Content Placeholder 2"/>
          <p:cNvSpPr txBox="1">
            <a:spLocks/>
          </p:cNvSpPr>
          <p:nvPr/>
        </p:nvSpPr>
        <p:spPr bwMode="auto">
          <a:xfrm>
            <a:off x="5251450" y="1008877"/>
            <a:ext cx="3308350" cy="339447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err="1">
                <a:latin typeface="Calibri" charset="0"/>
              </a:rPr>
              <a:t>Indel</a:t>
            </a:r>
            <a:r>
              <a:rPr lang="en-US" sz="2000" b="1" dirty="0">
                <a:latin typeface="Calibri" charset="0"/>
              </a:rPr>
              <a:t> Ratio</a:t>
            </a:r>
          </a:p>
          <a:p>
            <a:pPr marL="0" indent="0">
              <a:buNone/>
            </a:pPr>
            <a:endParaRPr lang="en-US" sz="2000" b="1" dirty="0">
              <a:latin typeface="Calibri" charset="0"/>
            </a:endParaRPr>
          </a:p>
          <a:p>
            <a:pPr marL="0" indent="0">
              <a:buNone/>
            </a:pPr>
            <a:endParaRPr lang="en-US" sz="2000" b="1" dirty="0">
              <a:latin typeface="Calibri" charset="0"/>
            </a:endParaRPr>
          </a:p>
          <a:p>
            <a:pPr marL="0" indent="0">
              <a:buNone/>
            </a:pPr>
            <a:endParaRPr lang="en-US" sz="2000" b="1" dirty="0">
              <a:latin typeface="Calibri" charset="0"/>
            </a:endParaRPr>
          </a:p>
          <a:p>
            <a:pPr marL="0" indent="0">
              <a:buNone/>
            </a:pPr>
            <a:endParaRPr lang="en-US" sz="2000" b="1" dirty="0">
              <a:latin typeface="Calibri" charset="0"/>
            </a:endParaRPr>
          </a:p>
          <a:p>
            <a:pPr marL="0" indent="0">
              <a:buFont typeface="Arial"/>
              <a:buNone/>
            </a:pPr>
            <a:r>
              <a:rPr lang="en-US" sz="2000" b="1" dirty="0">
                <a:latin typeface="Calibri" charset="0"/>
              </a:rPr>
              <a:t>Genotype Concordance</a:t>
            </a:r>
          </a:p>
          <a:p>
            <a:pPr marL="0" indent="0">
              <a:buNone/>
            </a:pPr>
            <a:endParaRPr lang="en-US" sz="2000" b="1" dirty="0">
              <a:latin typeface="Calibri" charset="0"/>
            </a:endParaRPr>
          </a:p>
        </p:txBody>
      </p:sp>
    </p:spTree>
  </p:cSld>
  <p:clrMapOvr>
    <a:masterClrMapping/>
  </p:clrMapOvr>
</p:sld>
</file>

<file path=ppt/theme/theme1.xml><?xml version="1.0" encoding="utf-8"?>
<a:theme xmlns:a="http://schemas.openxmlformats.org/drawingml/2006/main" name="BroadTemplate16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BroadTemplate1611.potx</Template>
  <TotalTime>18244</TotalTime>
  <Words>2285</Words>
  <Application>Microsoft Macintosh PowerPoint</Application>
  <PresentationFormat>On-screen Show (16:9)</PresentationFormat>
  <Paragraphs>347</Paragraphs>
  <Slides>18</Slides>
  <Notes>18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ＭＳ Ｐゴシック</vt:lpstr>
      <vt:lpstr>Arial</vt:lpstr>
      <vt:lpstr>Calibri</vt:lpstr>
      <vt:lpstr>Century Gothic</vt:lpstr>
      <vt:lpstr>Courier</vt:lpstr>
      <vt:lpstr>Menlo</vt:lpstr>
      <vt:lpstr>Wingdings</vt:lpstr>
      <vt:lpstr>BroadTemplate1611</vt:lpstr>
      <vt:lpstr>Callset Evaluation</vt:lpstr>
      <vt:lpstr>Best Practices for Germline SNP &amp; INDEL Discovery</vt:lpstr>
      <vt:lpstr>What do callset evaluation methods aim to determine?</vt:lpstr>
      <vt:lpstr>How do I figure out how good/bad my callset is?</vt:lpstr>
      <vt:lpstr>Key assumption: truth set is representative / comparable </vt:lpstr>
      <vt:lpstr>Commonly used truth sets</vt:lpstr>
      <vt:lpstr>Ethnicity affects many variant call metrics</vt:lpstr>
      <vt:lpstr>PowerPoint Presentation</vt:lpstr>
      <vt:lpstr>Recommended metrics for callset evaluation</vt:lpstr>
      <vt:lpstr> Number of Indels &amp; SNPs</vt:lpstr>
      <vt:lpstr>  Indel Ratio</vt:lpstr>
      <vt:lpstr>  TiTv Ratio (Transitions/Transversions)</vt:lpstr>
      <vt:lpstr>  Genotype Concordance</vt:lpstr>
      <vt:lpstr>For evaluating concordance, it is best to use truth sets generated with orthogonal methods </vt:lpstr>
      <vt:lpstr>Cheat sheet of concordance metrics</vt:lpstr>
      <vt:lpstr>So how do I get these metrics?</vt:lpstr>
      <vt:lpstr>Which variant-level evaluator should I use?</vt:lpstr>
      <vt:lpstr>Best Practices for Germline SNP &amp; INDEL Discovery</vt:lpstr>
    </vt:vector>
  </TitlesOfParts>
  <Company>Broad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 Noblett</dc:creator>
  <cp:lastModifiedBy>Kate Noblett</cp:lastModifiedBy>
  <cp:revision>186</cp:revision>
  <cp:lastPrinted>2019-01-30T04:33:31Z</cp:lastPrinted>
  <dcterms:created xsi:type="dcterms:W3CDTF">2015-11-03T15:18:23Z</dcterms:created>
  <dcterms:modified xsi:type="dcterms:W3CDTF">2019-03-15T13:34:00Z</dcterms:modified>
</cp:coreProperties>
</file>